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7" r:id="rId2"/>
    <p:sldId id="318" r:id="rId3"/>
    <p:sldId id="321" r:id="rId4"/>
    <p:sldId id="323" r:id="rId5"/>
    <p:sldId id="324" r:id="rId6"/>
    <p:sldId id="29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277" userDrawn="1">
          <p15:clr>
            <a:srgbClr val="A4A3A4"/>
          </p15:clr>
        </p15:guide>
        <p15:guide id="4" pos="746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C7"/>
    <a:srgbClr val="002F6C"/>
    <a:srgbClr val="999899"/>
    <a:srgbClr val="80807F"/>
    <a:srgbClr val="EFEFEF"/>
    <a:srgbClr val="F6F6F8"/>
    <a:srgbClr val="0050B7"/>
    <a:srgbClr val="0026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7FF71B-9DF4-42C9-9456-754942D74C86}" v="22" dt="2020-09-15T20:52:05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38" autoAdjust="0"/>
    <p:restoredTop sz="97182"/>
  </p:normalViewPr>
  <p:slideViewPr>
    <p:cSldViewPr snapToGrid="0" snapToObjects="1">
      <p:cViewPr varScale="1">
        <p:scale>
          <a:sx n="70" d="100"/>
          <a:sy n="70" d="100"/>
        </p:scale>
        <p:origin x="888" y="72"/>
      </p:cViewPr>
      <p:guideLst>
        <p:guide orient="horz" pos="2160"/>
        <p:guide pos="3840"/>
        <p:guide pos="1277"/>
        <p:guide pos="74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FDAC62-D2A2-F146-B557-087303B01A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E078F3-06E1-EB44-9581-657B1E73C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FFC0D9-C5C9-3C40-96CC-305A0771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7A76E3-E50A-6547-B839-F879DA4BB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6A7685-0982-334E-BBFD-61FCE8FC1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52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C63FE7-6B5F-8046-BB15-23AA24F28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A63FF06-A0EB-ED4E-A96D-97A4FEB45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1CF0D8-27ED-AC4B-9F26-E4C3A3DD64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BAFB61-C505-7243-837C-E92FF0711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3C3F39-ED65-134B-9345-EA970795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52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0854C53-EA3B-C143-BD16-E1EB39B1D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6F0C1CF-556C-F74E-A7CA-A5FFDFB3E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9D7DC6-742C-E54D-905D-87D57460A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517BE7-1631-EB4F-BF4F-8398831FA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0415C3-8EE6-6F4C-8EBA-27DA299DC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313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318212" y="0"/>
            <a:ext cx="2873787" cy="6857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1" name="Рисунок 6">
            <a:extLst>
              <a:ext uri="{FF2B5EF4-FFF2-40B4-BE49-F238E27FC236}">
                <a16:creationId xmlns:a16="http://schemas.microsoft.com/office/drawing/2014/main" id="{A215DEF4-836D-1A4C-BC8C-9C2418407EF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61381" y="4099796"/>
            <a:ext cx="2756830" cy="2758204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 dirty="0"/>
          </a:p>
        </p:txBody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id="{DACBF705-04CB-CC40-8B06-F704383F7CB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61382" y="0"/>
            <a:ext cx="2757244" cy="4099795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214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1382" y="0"/>
            <a:ext cx="5630617" cy="6857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73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630617" cy="6857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8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1382" y="3429000"/>
            <a:ext cx="5630617" cy="3428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5" name="Рисунок 12">
            <a:extLst>
              <a:ext uri="{FF2B5EF4-FFF2-40B4-BE49-F238E27FC236}">
                <a16:creationId xmlns:a16="http://schemas.microsoft.com/office/drawing/2014/main" id="{363E9107-52A4-3F45-B4E3-F10768C64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76690" y="1"/>
            <a:ext cx="2817397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3" name="Рисунок 12">
            <a:extLst>
              <a:ext uri="{FF2B5EF4-FFF2-40B4-BE49-F238E27FC236}">
                <a16:creationId xmlns:a16="http://schemas.microsoft.com/office/drawing/2014/main" id="{0BD802A8-072D-8744-910D-90E678AAFEF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61381" y="1"/>
            <a:ext cx="2817397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366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6">
            <a:extLst>
              <a:ext uri="{FF2B5EF4-FFF2-40B4-BE49-F238E27FC236}">
                <a16:creationId xmlns:a16="http://schemas.microsoft.com/office/drawing/2014/main" id="{FF07D537-FAF5-5341-83E4-D7521FB5CF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1382" y="3429000"/>
            <a:ext cx="2817395" cy="3428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9" name="Рисунок 6">
            <a:extLst>
              <a:ext uri="{FF2B5EF4-FFF2-40B4-BE49-F238E27FC236}">
                <a16:creationId xmlns:a16="http://schemas.microsoft.com/office/drawing/2014/main" id="{51ED2199-D12D-F743-81FF-E6DF2F97178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76690" y="3429000"/>
            <a:ext cx="2817395" cy="3428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6" name="Рисунок 12">
            <a:extLst>
              <a:ext uri="{FF2B5EF4-FFF2-40B4-BE49-F238E27FC236}">
                <a16:creationId xmlns:a16="http://schemas.microsoft.com/office/drawing/2014/main" id="{7D13E140-4769-284C-85F8-90093D78DF6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61381" y="1"/>
            <a:ext cx="5630619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237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12">
            <a:extLst>
              <a:ext uri="{FF2B5EF4-FFF2-40B4-BE49-F238E27FC236}">
                <a16:creationId xmlns:a16="http://schemas.microsoft.com/office/drawing/2014/main" id="{363E9107-52A4-3F45-B4E3-F10768C64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76690" y="1"/>
            <a:ext cx="2817397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6" name="Рисунок 6">
            <a:extLst>
              <a:ext uri="{FF2B5EF4-FFF2-40B4-BE49-F238E27FC236}">
                <a16:creationId xmlns:a16="http://schemas.microsoft.com/office/drawing/2014/main" id="{94BA7352-5EA9-3648-9D4B-5770673486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557205" y="2696309"/>
            <a:ext cx="2817397" cy="416169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283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6">
            <a:extLst>
              <a:ext uri="{FF2B5EF4-FFF2-40B4-BE49-F238E27FC236}">
                <a16:creationId xmlns:a16="http://schemas.microsoft.com/office/drawing/2014/main" id="{94BA7352-5EA9-3648-9D4B-5770673486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034548" y="2636323"/>
            <a:ext cx="2138208" cy="2138208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8" name="Рисунок 6">
            <a:extLst>
              <a:ext uri="{FF2B5EF4-FFF2-40B4-BE49-F238E27FC236}">
                <a16:creationId xmlns:a16="http://schemas.microsoft.com/office/drawing/2014/main" id="{50E65BE1-8A35-2C46-AC8D-18F5A87C9DB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033268" y="2636323"/>
            <a:ext cx="2138208" cy="2138208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9" name="Рисунок 6">
            <a:extLst>
              <a:ext uri="{FF2B5EF4-FFF2-40B4-BE49-F238E27FC236}">
                <a16:creationId xmlns:a16="http://schemas.microsoft.com/office/drawing/2014/main" id="{A9792C2E-31BA-B944-BA53-440B36DACEF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532628" y="2636323"/>
            <a:ext cx="2138208" cy="2138208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5" name="Рисунок 12">
            <a:extLst>
              <a:ext uri="{FF2B5EF4-FFF2-40B4-BE49-F238E27FC236}">
                <a16:creationId xmlns:a16="http://schemas.microsoft.com/office/drawing/2014/main" id="{363E9107-52A4-3F45-B4E3-F10768C64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33908" y="2636323"/>
            <a:ext cx="2138209" cy="2138208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42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6">
            <a:extLst>
              <a:ext uri="{FF2B5EF4-FFF2-40B4-BE49-F238E27FC236}">
                <a16:creationId xmlns:a16="http://schemas.microsoft.com/office/drawing/2014/main" id="{94BA7352-5EA9-3648-9D4B-5770673486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034538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6" name="Рисунок 6">
            <a:extLst>
              <a:ext uri="{FF2B5EF4-FFF2-40B4-BE49-F238E27FC236}">
                <a16:creationId xmlns:a16="http://schemas.microsoft.com/office/drawing/2014/main" id="{2114A8F1-A1B0-694A-867D-76E3293F455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96383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7" name="Рисунок 6">
            <a:extLst>
              <a:ext uri="{FF2B5EF4-FFF2-40B4-BE49-F238E27FC236}">
                <a16:creationId xmlns:a16="http://schemas.microsoft.com/office/drawing/2014/main" id="{0635163B-2479-F44D-BEBC-F63CC614CF8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958229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8" name="Рисунок 6">
            <a:extLst>
              <a:ext uri="{FF2B5EF4-FFF2-40B4-BE49-F238E27FC236}">
                <a16:creationId xmlns:a16="http://schemas.microsoft.com/office/drawing/2014/main" id="{AC3137CB-D513-0D42-953C-2467B46165E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20075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88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D3C6D5-492C-BB46-85EF-2BD39E9D0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9F1592-80D5-0848-9477-7A7065A37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CCF581-D7D1-0A40-8D94-AB4B3D3AA8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463DD4-C413-8E4D-9E7D-02F81667A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AD310B-E2B0-0847-B840-5B1695AEA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4881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34540" y="2170606"/>
            <a:ext cx="2313269" cy="295993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3" name="Рисунок 12">
            <a:extLst>
              <a:ext uri="{FF2B5EF4-FFF2-40B4-BE49-F238E27FC236}">
                <a16:creationId xmlns:a16="http://schemas.microsoft.com/office/drawing/2014/main" id="{0BD802A8-072D-8744-910D-90E678AAFEF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34387" y="2170606"/>
            <a:ext cx="2313268" cy="3531613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3" name="Рисунок 6">
            <a:extLst>
              <a:ext uri="{FF2B5EF4-FFF2-40B4-BE49-F238E27FC236}">
                <a16:creationId xmlns:a16="http://schemas.microsoft.com/office/drawing/2014/main" id="{1D035B0B-3559-2240-BC4D-8510EA0B52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30655" y="2170606"/>
            <a:ext cx="2313269" cy="295993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4" name="Рисунок 6">
            <a:extLst>
              <a:ext uri="{FF2B5EF4-FFF2-40B4-BE49-F238E27FC236}">
                <a16:creationId xmlns:a16="http://schemas.microsoft.com/office/drawing/2014/main" id="{7C1FECD7-CF26-3947-88DE-ED75F78D70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541237" y="2170606"/>
            <a:ext cx="2313269" cy="295993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57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12">
            <a:extLst>
              <a:ext uri="{FF2B5EF4-FFF2-40B4-BE49-F238E27FC236}">
                <a16:creationId xmlns:a16="http://schemas.microsoft.com/office/drawing/2014/main" id="{0992C8F8-C704-B84E-A123-65207C344CF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12192000" cy="5900057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4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2AF1E7-E062-F74E-89FA-A4E5EEBE3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90A6E6-4AC4-4345-8B3B-D2DDF2C08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DE3E71-FD5F-9E47-938D-CA5B275F13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06346F-FA2A-A241-BBA6-602F1FF12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48D185-D0FC-084E-8F7F-133BAB8EE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76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A2933A-CECC-B54F-AF52-E7BDF1750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648C9B-1167-4F46-B4E9-94BEFB5839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D650A9-EF84-C64A-9604-3AF5389B1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68FE85-D226-E742-93AF-89C6F40273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8A96E0-32EB-704D-92E8-0FAE59E0A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1015B2-C17E-8343-92A8-C396D0B42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72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78F163-5B55-644A-AC35-C949875F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1A6488-032C-6344-944C-23F10B846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E05114-3216-B44B-9727-F6B164A76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90AB138-2478-D64D-93CC-CE790B392C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DCCAC25-01B4-0348-951E-9621774096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805E30A-D6D3-F74B-A0D4-E2E6344906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D14A9BA-E45B-0543-A5A3-DB5FD4D0B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2010B99-5AAF-4B4C-BF9C-C6D7A488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74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B62D4-AFB5-0945-A246-A5F313C7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47279C3-2DFE-8242-9CBF-46E5146E4F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58029E1-9118-444E-88D8-36701FDE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E627D63-0E8C-0C4F-B086-AE8F134B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04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837790B-2AFA-434E-BD67-7B269CC99D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91E6371-D8A2-8940-B085-288EBC957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72A0C9F-C834-AE4E-8254-AFEC9877B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87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1829C-6195-6B4D-90B1-F2D5CC9D5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359BFA-296B-6642-BFB9-DD9BD52D2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4CD433-9473-4247-9008-E955C6EAC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5185FC-C46A-5A4C-9A9C-204AD56EA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117D82-CDC3-0240-A0A3-6E4DEC70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E28489-B5EB-C145-B9DC-5FE147CA0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56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:a16="http://schemas.microsoft.com/office/drawing/2014/main" id="{EF382CDB-164E-5644-A071-8C13E850DA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42363" y="0"/>
            <a:ext cx="3449637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Montserrat" pitchFamily="2" charset="0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98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74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9" r:id="rId14"/>
    <p:sldLayoutId id="2147483663" r:id="rId15"/>
    <p:sldLayoutId id="2147483665" r:id="rId16"/>
    <p:sldLayoutId id="2147483664" r:id="rId17"/>
    <p:sldLayoutId id="2147483667" r:id="rId18"/>
    <p:sldLayoutId id="2147483670" r:id="rId19"/>
    <p:sldLayoutId id="2147483668" r:id="rId20"/>
    <p:sldLayoutId id="2147483666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C4CF03-DF6D-DD4E-A2CE-12D093F9483C}"/>
              </a:ext>
            </a:extLst>
          </p:cNvPr>
          <p:cNvSpPr txBox="1"/>
          <p:nvPr/>
        </p:nvSpPr>
        <p:spPr>
          <a:xfrm>
            <a:off x="6095999" y="4458665"/>
            <a:ext cx="5674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Montserrat" pitchFamily="2" charset="0"/>
              </a:rPr>
              <a:t>ОКАЗАНИЕ ПЕРВОЙ ПОМОЩИ ПОСТРАДАВШИМ НА ПРОИЗВОДСТВЕ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8AB44B-8596-194E-9655-B00D1522F310}"/>
              </a:ext>
            </a:extLst>
          </p:cNvPr>
          <p:cNvSpPr txBox="1"/>
          <p:nvPr/>
        </p:nvSpPr>
        <p:spPr>
          <a:xfrm>
            <a:off x="6096001" y="5746474"/>
            <a:ext cx="5195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Montserrat" pitchFamily="2" charset="0"/>
              </a:rPr>
              <a:t>Модуль 1. Правовые основы оказания первой помощи</a:t>
            </a:r>
          </a:p>
        </p:txBody>
      </p:sp>
    </p:spTree>
    <p:extLst>
      <p:ext uri="{BB962C8B-B14F-4D97-AF65-F5344CB8AC3E}">
        <p14:creationId xmlns:p14="http://schemas.microsoft.com/office/powerpoint/2010/main" val="141494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DF97B81-68CA-DF4B-99D3-A88F3AEDC1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41"/>
          <a:stretch/>
        </p:blipFill>
        <p:spPr>
          <a:xfrm>
            <a:off x="3711388" y="0"/>
            <a:ext cx="848061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D6EA10-78FC-A345-9513-E55C2A661323}"/>
              </a:ext>
            </a:extLst>
          </p:cNvPr>
          <p:cNvSpPr txBox="1"/>
          <p:nvPr/>
        </p:nvSpPr>
        <p:spPr>
          <a:xfrm>
            <a:off x="7285740" y="3429000"/>
            <a:ext cx="4357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Montserrat" pitchFamily="2" charset="0"/>
              </a:rPr>
              <a:t>Содержание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96AD22-432C-4D44-9F17-7F66437C5944}"/>
              </a:ext>
            </a:extLst>
          </p:cNvPr>
          <p:cNvSpPr txBox="1"/>
          <p:nvPr/>
        </p:nvSpPr>
        <p:spPr>
          <a:xfrm>
            <a:off x="7285740" y="4476404"/>
            <a:ext cx="43574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Понятие первой помощи.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Юридические аспекты оказания первой помощи пострадавшим.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Краткие сведения о строении организма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1867421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18EA80-E60F-6E4E-8261-C193CBCFDBFF}"/>
              </a:ext>
            </a:extLst>
          </p:cNvPr>
          <p:cNvSpPr txBox="1"/>
          <p:nvPr/>
        </p:nvSpPr>
        <p:spPr>
          <a:xfrm>
            <a:off x="1711812" y="-1708068"/>
            <a:ext cx="5025166" cy="1107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1400" b="1" dirty="0">
                <a:solidFill>
                  <a:schemeClr val="bg1"/>
                </a:solidFill>
                <a:latin typeface="Montserrat" pitchFamily="2" charset="0"/>
              </a:rPr>
              <a:t>1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DF97B81-68CA-DF4B-99D3-A88F3AEDC1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41"/>
          <a:stretch/>
        </p:blipFill>
        <p:spPr>
          <a:xfrm>
            <a:off x="3711388" y="0"/>
            <a:ext cx="848061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D6EA10-78FC-A345-9513-E55C2A661323}"/>
              </a:ext>
            </a:extLst>
          </p:cNvPr>
          <p:cNvSpPr txBox="1"/>
          <p:nvPr/>
        </p:nvSpPr>
        <p:spPr>
          <a:xfrm>
            <a:off x="7285740" y="4199807"/>
            <a:ext cx="43574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Montserrat" pitchFamily="2" charset="0"/>
              </a:rPr>
              <a:t>Понятие первой помощи</a:t>
            </a:r>
          </a:p>
        </p:txBody>
      </p:sp>
    </p:spTree>
    <p:extLst>
      <p:ext uri="{BB962C8B-B14F-4D97-AF65-F5344CB8AC3E}">
        <p14:creationId xmlns:p14="http://schemas.microsoft.com/office/powerpoint/2010/main" val="39028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2E2EFA6-7A75-B24D-9FB7-EF7FB65E7AB2}"/>
              </a:ext>
            </a:extLst>
          </p:cNvPr>
          <p:cNvSpPr txBox="1"/>
          <p:nvPr/>
        </p:nvSpPr>
        <p:spPr>
          <a:xfrm>
            <a:off x="2034540" y="888783"/>
            <a:ext cx="5723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rgbClr val="0063C7"/>
                </a:solidFill>
                <a:latin typeface="Montserrat" pitchFamily="2" charset="0"/>
              </a:rPr>
              <a:t>Понятие</a:t>
            </a:r>
          </a:p>
          <a:p>
            <a:r>
              <a:rPr lang="ru-RU" sz="3000" b="1" dirty="0">
                <a:solidFill>
                  <a:srgbClr val="0063C7"/>
                </a:solidFill>
                <a:latin typeface="Montserrat" pitchFamily="2" charset="0"/>
              </a:rPr>
              <a:t>«первой помощи»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85C58AB-E130-934D-86E1-45B4330730F9}"/>
              </a:ext>
            </a:extLst>
          </p:cNvPr>
          <p:cNvSpPr txBox="1"/>
          <p:nvPr/>
        </p:nvSpPr>
        <p:spPr>
          <a:xfrm>
            <a:off x="2034539" y="2231947"/>
            <a:ext cx="396957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latin typeface="Montserrat" pitchFamily="2" charset="0"/>
              </a:rPr>
              <a:t>Первая помощь </a:t>
            </a:r>
            <a:r>
              <a:rPr lang="ru-RU" sz="1400" dirty="0">
                <a:latin typeface="Montserrat" pitchFamily="2" charset="0"/>
              </a:rPr>
              <a:t>—</a:t>
            </a:r>
            <a:r>
              <a:rPr lang="ru-RU" sz="1500" dirty="0">
                <a:latin typeface="Montserrat" pitchFamily="2" charset="0"/>
              </a:rPr>
              <a:t> это комплекс срочных  простейших мероприятий по спасению жизни человека. </a:t>
            </a:r>
          </a:p>
          <a:p>
            <a:endParaRPr lang="ru-RU" sz="1500" dirty="0">
              <a:latin typeface="Montserrat" pitchFamily="2" charset="0"/>
            </a:endParaRPr>
          </a:p>
          <a:p>
            <a:pPr>
              <a:spcAft>
                <a:spcPts val="600"/>
              </a:spcAft>
            </a:pPr>
            <a:r>
              <a:rPr lang="ru-RU" sz="1500" dirty="0">
                <a:latin typeface="Montserrat" pitchFamily="2" charset="0"/>
              </a:rPr>
              <a:t>Цель первой помощи:</a:t>
            </a:r>
          </a:p>
          <a:p>
            <a:pPr marL="361950">
              <a:spcAft>
                <a:spcPts val="600"/>
              </a:spcAft>
            </a:pPr>
            <a:r>
              <a:rPr lang="ru-RU" sz="1500" dirty="0">
                <a:latin typeface="Montserrat" pitchFamily="2" charset="0"/>
              </a:rPr>
              <a:t>устранить явления, угрожающие жизни;</a:t>
            </a:r>
          </a:p>
          <a:p>
            <a:pPr marL="361950"/>
            <a:r>
              <a:rPr lang="ru-RU" sz="1500" dirty="0">
                <a:latin typeface="Montserrat" pitchFamily="2" charset="0"/>
              </a:rPr>
              <a:t>предупредить дальнейшие повреждения и возможные осложнения для здоровья пострадавшего.</a:t>
            </a:r>
          </a:p>
          <a:p>
            <a:endParaRPr lang="ru-RU" sz="1500" dirty="0">
              <a:latin typeface="Montserrat" pitchFamily="2" charset="0"/>
            </a:endParaRPr>
          </a:p>
          <a:p>
            <a:pPr>
              <a:spcAft>
                <a:spcPts val="600"/>
              </a:spcAft>
            </a:pPr>
            <a:r>
              <a:rPr lang="ru-RU" sz="1500" dirty="0">
                <a:latin typeface="Montserrat" pitchFamily="2" charset="0"/>
              </a:rPr>
              <a:t>Первая помощь оказывается:</a:t>
            </a:r>
          </a:p>
          <a:p>
            <a:pPr marL="361950">
              <a:spcAft>
                <a:spcPts val="600"/>
              </a:spcAft>
            </a:pPr>
            <a:r>
              <a:rPr lang="ru-RU" sz="1500" dirty="0">
                <a:latin typeface="Montserrat" pitchFamily="2" charset="0"/>
              </a:rPr>
              <a:t>непосредственно на месте происшествия; </a:t>
            </a:r>
          </a:p>
          <a:p>
            <a:pPr marL="361950"/>
            <a:r>
              <a:rPr lang="ru-RU" sz="1500" dirty="0">
                <a:latin typeface="Montserrat" pitchFamily="2" charset="0"/>
              </a:rPr>
              <a:t>работниками, находящимися на месте происшествия.</a:t>
            </a:r>
          </a:p>
        </p:txBody>
      </p: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id="{C5D8268F-3148-714D-964A-10346EA064C7}"/>
              </a:ext>
            </a:extLst>
          </p:cNvPr>
          <p:cNvSpPr/>
          <p:nvPr/>
        </p:nvSpPr>
        <p:spPr>
          <a:xfrm>
            <a:off x="6561382" y="0"/>
            <a:ext cx="5630618" cy="6857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latin typeface="Montserrat" pitchFamily="2" charset="0"/>
              </a:rPr>
              <a:t>]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24071A39-A34C-A549-9390-C7728A90AD7F}"/>
              </a:ext>
            </a:extLst>
          </p:cNvPr>
          <p:cNvCxnSpPr>
            <a:cxnSpLocks/>
          </p:cNvCxnSpPr>
          <p:nvPr/>
        </p:nvCxnSpPr>
        <p:spPr>
          <a:xfrm>
            <a:off x="2034540" y="6528175"/>
            <a:ext cx="4061460" cy="0"/>
          </a:xfrm>
          <a:prstGeom prst="line">
            <a:avLst/>
          </a:prstGeom>
          <a:ln w="3175">
            <a:solidFill>
              <a:srgbClr val="9998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A59A943-5099-7E4F-87F0-3958F77176F8}"/>
              </a:ext>
            </a:extLst>
          </p:cNvPr>
          <p:cNvSpPr/>
          <p:nvPr/>
        </p:nvSpPr>
        <p:spPr>
          <a:xfrm>
            <a:off x="5760683" y="6312731"/>
            <a:ext cx="337494" cy="216313"/>
          </a:xfrm>
          <a:prstGeom prst="rect">
            <a:avLst/>
          </a:prstGeom>
          <a:solidFill>
            <a:srgbClr val="808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Montserrat" pitchFamily="2" charset="0"/>
              </a:rPr>
              <a:t>4</a:t>
            </a:r>
            <a:endParaRPr lang="ru-RU" sz="800" b="1" dirty="0">
              <a:latin typeface="Montserrat" pitchFamily="2" charset="0"/>
            </a:endParaRPr>
          </a:p>
        </p:txBody>
      </p:sp>
      <p:sp>
        <p:nvSpPr>
          <p:cNvPr id="12" name="Треугольник 11">
            <a:extLst>
              <a:ext uri="{FF2B5EF4-FFF2-40B4-BE49-F238E27FC236}">
                <a16:creationId xmlns:a16="http://schemas.microsoft.com/office/drawing/2014/main" id="{0141C49D-D35A-9446-A04E-DF6D49509F2E}"/>
              </a:ext>
            </a:extLst>
          </p:cNvPr>
          <p:cNvSpPr/>
          <p:nvPr/>
        </p:nvSpPr>
        <p:spPr>
          <a:xfrm>
            <a:off x="5566714" y="6312731"/>
            <a:ext cx="193968" cy="216314"/>
          </a:xfrm>
          <a:prstGeom prst="triangle">
            <a:avLst>
              <a:gd name="adj" fmla="val 100000"/>
            </a:avLst>
          </a:prstGeom>
          <a:solidFill>
            <a:srgbClr val="999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C7500E-5477-0B40-80E3-22BB3623339E}"/>
              </a:ext>
            </a:extLst>
          </p:cNvPr>
          <p:cNvSpPr txBox="1"/>
          <p:nvPr/>
        </p:nvSpPr>
        <p:spPr>
          <a:xfrm>
            <a:off x="2034540" y="6312731"/>
            <a:ext cx="3969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80807F"/>
                </a:solidFill>
                <a:latin typeface="Montserrat" pitchFamily="2" charset="0"/>
              </a:rPr>
              <a:t>1.0. </a:t>
            </a:r>
            <a:r>
              <a:rPr lang="ru-RU" sz="1200" dirty="0">
                <a:solidFill>
                  <a:srgbClr val="80807F"/>
                </a:solidFill>
                <a:latin typeface="Montserrat" pitchFamily="2" charset="0"/>
              </a:rPr>
              <a:t>Понятие первой помощи</a:t>
            </a:r>
          </a:p>
        </p:txBody>
      </p:sp>
      <p:pic>
        <p:nvPicPr>
          <p:cNvPr id="15" name="Рисунок 14" descr="Снимок.JPG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7762" r="7762"/>
          <a:stretch>
            <a:fillRect/>
          </a:stretch>
        </p:blipFill>
        <p:spPr/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9637" y="3533816"/>
            <a:ext cx="230196" cy="157588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673" y="3839441"/>
            <a:ext cx="230196" cy="157588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6939" y="5043759"/>
            <a:ext cx="230196" cy="157588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2975" y="5349384"/>
            <a:ext cx="230196" cy="15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857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0F17A370-AFE0-5342-AB66-7ECFAB2E0E9A}"/>
              </a:ext>
            </a:extLst>
          </p:cNvPr>
          <p:cNvSpPr/>
          <p:nvPr/>
        </p:nvSpPr>
        <p:spPr>
          <a:xfrm>
            <a:off x="6390666" y="983262"/>
            <a:ext cx="2166331" cy="216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A8A5E08-2C6B-D346-A81D-B790AC1407A1}"/>
              </a:ext>
            </a:extLst>
          </p:cNvPr>
          <p:cNvSpPr/>
          <p:nvPr/>
        </p:nvSpPr>
        <p:spPr>
          <a:xfrm rot="5400000">
            <a:off x="7432898" y="-139393"/>
            <a:ext cx="81878" cy="2166339"/>
          </a:xfrm>
          <a:prstGeom prst="rect">
            <a:avLst/>
          </a:prstGeom>
          <a:solidFill>
            <a:srgbClr val="006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A673471-69DD-814C-AF1D-75BF79D44FDA}"/>
              </a:ext>
            </a:extLst>
          </p:cNvPr>
          <p:cNvSpPr/>
          <p:nvPr/>
        </p:nvSpPr>
        <p:spPr>
          <a:xfrm>
            <a:off x="9074288" y="983262"/>
            <a:ext cx="2166331" cy="216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0BF6E8B-DC0F-3047-9F39-5AA3FCA76D48}"/>
              </a:ext>
            </a:extLst>
          </p:cNvPr>
          <p:cNvSpPr/>
          <p:nvPr/>
        </p:nvSpPr>
        <p:spPr>
          <a:xfrm>
            <a:off x="6390666" y="3708407"/>
            <a:ext cx="2166331" cy="216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3E9D1DB-A2BA-4F4C-866C-C679537DB67B}"/>
              </a:ext>
            </a:extLst>
          </p:cNvPr>
          <p:cNvSpPr/>
          <p:nvPr/>
        </p:nvSpPr>
        <p:spPr>
          <a:xfrm rot="5400000">
            <a:off x="7432923" y="2587180"/>
            <a:ext cx="81880" cy="2166392"/>
          </a:xfrm>
          <a:prstGeom prst="rect">
            <a:avLst/>
          </a:prstGeom>
          <a:solidFill>
            <a:srgbClr val="0063C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7ABF7B7-FB0E-C54C-96A7-70B03B98A201}"/>
              </a:ext>
            </a:extLst>
          </p:cNvPr>
          <p:cNvSpPr/>
          <p:nvPr/>
        </p:nvSpPr>
        <p:spPr>
          <a:xfrm>
            <a:off x="9074288" y="3708407"/>
            <a:ext cx="2166331" cy="216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3BD6CAC7-438D-FC48-9E12-5EF61158202C}"/>
              </a:ext>
            </a:extLst>
          </p:cNvPr>
          <p:cNvSpPr/>
          <p:nvPr/>
        </p:nvSpPr>
        <p:spPr>
          <a:xfrm rot="5400000">
            <a:off x="10116546" y="2587180"/>
            <a:ext cx="81880" cy="2166392"/>
          </a:xfrm>
          <a:prstGeom prst="rect">
            <a:avLst/>
          </a:prstGeom>
          <a:solidFill>
            <a:srgbClr val="0063C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39FBAE5-F3BA-594E-A066-21DB2E2FCD18}"/>
              </a:ext>
            </a:extLst>
          </p:cNvPr>
          <p:cNvSpPr txBox="1"/>
          <p:nvPr/>
        </p:nvSpPr>
        <p:spPr>
          <a:xfrm>
            <a:off x="6561384" y="2051395"/>
            <a:ext cx="18375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Montserrat" pitchFamily="2" charset="0"/>
              </a:rPr>
              <a:t>Пострадавшим с проблемами </a:t>
            </a:r>
          </a:p>
          <a:p>
            <a:pPr algn="ctr"/>
            <a:r>
              <a:rPr lang="ru-RU" sz="1400" dirty="0">
                <a:latin typeface="Montserrat" pitchFamily="2" charset="0"/>
              </a:rPr>
              <a:t>с дыханием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F26EC0B7-F0DD-C146-B989-C73A389CD9B3}"/>
              </a:ext>
            </a:extLst>
          </p:cNvPr>
          <p:cNvSpPr/>
          <p:nvPr/>
        </p:nvSpPr>
        <p:spPr>
          <a:xfrm rot="5400000">
            <a:off x="10116514" y="-139393"/>
            <a:ext cx="81878" cy="2166339"/>
          </a:xfrm>
          <a:prstGeom prst="rect">
            <a:avLst/>
          </a:prstGeom>
          <a:solidFill>
            <a:srgbClr val="006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027114-2420-A24F-B989-32423F221641}"/>
              </a:ext>
            </a:extLst>
          </p:cNvPr>
          <p:cNvSpPr txBox="1"/>
          <p:nvPr/>
        </p:nvSpPr>
        <p:spPr>
          <a:xfrm>
            <a:off x="2034540" y="888783"/>
            <a:ext cx="38388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rgbClr val="0063C7"/>
                </a:solidFill>
                <a:latin typeface="Montserrat" pitchFamily="2" charset="0"/>
              </a:rPr>
              <a:t>Лица, которым</a:t>
            </a:r>
          </a:p>
          <a:p>
            <a:r>
              <a:rPr lang="ru-RU" sz="3000" b="1" dirty="0">
                <a:solidFill>
                  <a:srgbClr val="0063C7"/>
                </a:solidFill>
                <a:latin typeface="Montserrat" pitchFamily="2" charset="0"/>
              </a:rPr>
              <a:t>оказывается первая помощь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0F0B45A-3350-9448-9CD5-159148E7EB6F}"/>
              </a:ext>
            </a:extLst>
          </p:cNvPr>
          <p:cNvSpPr txBox="1"/>
          <p:nvPr/>
        </p:nvSpPr>
        <p:spPr>
          <a:xfrm>
            <a:off x="2034539" y="3045023"/>
            <a:ext cx="383883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dirty="0">
                <a:latin typeface="Montserrat" pitchFamily="2" charset="0"/>
              </a:rPr>
              <a:t>Первая помощь оказывается гражданам при:</a:t>
            </a:r>
          </a:p>
          <a:p>
            <a:pPr marL="361950">
              <a:spcAft>
                <a:spcPts val="600"/>
              </a:spcAft>
            </a:pPr>
            <a:r>
              <a:rPr lang="ru-RU" sz="1600" dirty="0">
                <a:latin typeface="Montserrat" pitchFamily="2" charset="0"/>
              </a:rPr>
              <a:t>несчастных случаях;</a:t>
            </a:r>
          </a:p>
          <a:p>
            <a:pPr marL="361950">
              <a:spcAft>
                <a:spcPts val="600"/>
              </a:spcAft>
            </a:pPr>
            <a:r>
              <a:rPr lang="ru-RU" sz="1600" dirty="0">
                <a:latin typeface="Montserrat" pitchFamily="2" charset="0"/>
              </a:rPr>
              <a:t>травмах;</a:t>
            </a:r>
          </a:p>
          <a:p>
            <a:pPr marL="361950">
              <a:spcAft>
                <a:spcPts val="600"/>
              </a:spcAft>
            </a:pPr>
            <a:r>
              <a:rPr lang="ru-RU" sz="1600" dirty="0">
                <a:latin typeface="Montserrat" pitchFamily="2" charset="0"/>
              </a:rPr>
              <a:t>отравлениях;</a:t>
            </a:r>
          </a:p>
          <a:p>
            <a:pPr marL="361950"/>
            <a:r>
              <a:rPr lang="ru-RU" sz="1600" dirty="0">
                <a:latin typeface="Montserrat" pitchFamily="2" charset="0"/>
              </a:rPr>
              <a:t>других состояниях и заболеваниях, угрожающих их жизни и здоровью.</a:t>
            </a:r>
          </a:p>
          <a:p>
            <a:endParaRPr lang="ru-RU" sz="1600" dirty="0">
              <a:latin typeface="Montserrat" pitchFamily="2" charset="0"/>
            </a:endParaRPr>
          </a:p>
          <a:p>
            <a:endParaRPr lang="ru-RU" sz="1600" dirty="0">
              <a:latin typeface="Montserrat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0AF5CE0-4A23-1B49-B72F-CF7CF422F99B}"/>
              </a:ext>
            </a:extLst>
          </p:cNvPr>
          <p:cNvSpPr txBox="1"/>
          <p:nvPr/>
        </p:nvSpPr>
        <p:spPr>
          <a:xfrm>
            <a:off x="9238685" y="2051395"/>
            <a:ext cx="1837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Montserrat" pitchFamily="2" charset="0"/>
              </a:rPr>
              <a:t>Пострадавшим с проникающим ранением грудной клетки или живота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72B467A-B7F1-E944-9D13-B98E34C59008}"/>
              </a:ext>
            </a:extLst>
          </p:cNvPr>
          <p:cNvSpPr txBox="1"/>
          <p:nvPr/>
        </p:nvSpPr>
        <p:spPr>
          <a:xfrm>
            <a:off x="6561384" y="4773945"/>
            <a:ext cx="18375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Montserrat" pitchFamily="2" charset="0"/>
              </a:rPr>
              <a:t>Пострадавшим с обильным наружным кровотечением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7684D91-F57E-5B46-A5D9-79BAB4FC6484}"/>
              </a:ext>
            </a:extLst>
          </p:cNvPr>
          <p:cNvSpPr txBox="1"/>
          <p:nvPr/>
        </p:nvSpPr>
        <p:spPr>
          <a:xfrm>
            <a:off x="9238685" y="4773945"/>
            <a:ext cx="18375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Montserrat" pitchFamily="2" charset="0"/>
              </a:rPr>
              <a:t>Пострадавшим в бессознательном или тяжелом состоянии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8EEC18C8-27CD-6042-A77D-4ADFD0A197C9}"/>
              </a:ext>
            </a:extLst>
          </p:cNvPr>
          <p:cNvCxnSpPr>
            <a:cxnSpLocks/>
          </p:cNvCxnSpPr>
          <p:nvPr/>
        </p:nvCxnSpPr>
        <p:spPr>
          <a:xfrm>
            <a:off x="2034540" y="6528175"/>
            <a:ext cx="10157460" cy="0"/>
          </a:xfrm>
          <a:prstGeom prst="line">
            <a:avLst/>
          </a:prstGeom>
          <a:ln w="3175">
            <a:solidFill>
              <a:srgbClr val="9998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A5B89B0-24E6-8348-9414-0A98526E1B8A}"/>
              </a:ext>
            </a:extLst>
          </p:cNvPr>
          <p:cNvSpPr/>
          <p:nvPr/>
        </p:nvSpPr>
        <p:spPr>
          <a:xfrm>
            <a:off x="11854507" y="6312731"/>
            <a:ext cx="337494" cy="216313"/>
          </a:xfrm>
          <a:prstGeom prst="rect">
            <a:avLst/>
          </a:prstGeom>
          <a:solidFill>
            <a:srgbClr val="808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Montserrat" pitchFamily="2" charset="0"/>
              </a:rPr>
              <a:t>5</a:t>
            </a:r>
          </a:p>
        </p:txBody>
      </p:sp>
      <p:sp>
        <p:nvSpPr>
          <p:cNvPr id="27" name="Треугольник 26">
            <a:extLst>
              <a:ext uri="{FF2B5EF4-FFF2-40B4-BE49-F238E27FC236}">
                <a16:creationId xmlns:a16="http://schemas.microsoft.com/office/drawing/2014/main" id="{B459912E-048C-E743-8D6D-DEC75AC45D43}"/>
              </a:ext>
            </a:extLst>
          </p:cNvPr>
          <p:cNvSpPr/>
          <p:nvPr/>
        </p:nvSpPr>
        <p:spPr>
          <a:xfrm>
            <a:off x="11660538" y="6312731"/>
            <a:ext cx="193968" cy="216314"/>
          </a:xfrm>
          <a:prstGeom prst="triangle">
            <a:avLst>
              <a:gd name="adj" fmla="val 100000"/>
            </a:avLst>
          </a:prstGeom>
          <a:solidFill>
            <a:srgbClr val="999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D8BC2CB-6E1A-4640-BB20-6BBB6AF6BBAB}"/>
              </a:ext>
            </a:extLst>
          </p:cNvPr>
          <p:cNvSpPr txBox="1"/>
          <p:nvPr/>
        </p:nvSpPr>
        <p:spPr>
          <a:xfrm>
            <a:off x="2034540" y="6312731"/>
            <a:ext cx="3969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80807F"/>
                </a:solidFill>
                <a:latin typeface="Montserrat" pitchFamily="2" charset="0"/>
              </a:rPr>
              <a:t>1.0. </a:t>
            </a:r>
            <a:r>
              <a:rPr lang="ru-RU" sz="1200" dirty="0">
                <a:solidFill>
                  <a:srgbClr val="80807F"/>
                </a:solidFill>
                <a:latin typeface="Montserrat" pitchFamily="2" charset="0"/>
              </a:rPr>
              <a:t>Понятие первой помощи</a:t>
            </a: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7C2928C4-3995-ED44-BC01-10611BB8F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0611" y="1217288"/>
            <a:ext cx="634778" cy="574271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7C2928C4-3995-ED44-BC01-10611BB8F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5131" y="1217288"/>
            <a:ext cx="634778" cy="574271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7C2928C4-3995-ED44-BC01-10611BB8F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0611" y="3947243"/>
            <a:ext cx="634778" cy="574271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7C2928C4-3995-ED44-BC01-10611BB8F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5131" y="3947243"/>
            <a:ext cx="634778" cy="574271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9637" y="3699369"/>
            <a:ext cx="230196" cy="157588"/>
          </a:xfrm>
          <a:prstGeom prst="rect">
            <a:avLst/>
          </a:prstGeom>
        </p:spPr>
      </p:pic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3798" y="3998087"/>
            <a:ext cx="230196" cy="157588"/>
          </a:xfrm>
          <a:prstGeom prst="rect">
            <a:avLst/>
          </a:prstGeom>
        </p:spPr>
      </p:pic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4234" y="4344783"/>
            <a:ext cx="230196" cy="157588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9637" y="4676642"/>
            <a:ext cx="230196" cy="15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77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DEB11255-9326-0244-AEB6-B2ED74DA1474}"/>
              </a:ext>
            </a:extLst>
          </p:cNvPr>
          <p:cNvCxnSpPr>
            <a:cxnSpLocks/>
          </p:cNvCxnSpPr>
          <p:nvPr/>
        </p:nvCxnSpPr>
        <p:spPr>
          <a:xfrm>
            <a:off x="2034540" y="6528175"/>
            <a:ext cx="10157460" cy="0"/>
          </a:xfrm>
          <a:prstGeom prst="line">
            <a:avLst/>
          </a:prstGeom>
          <a:ln w="3175">
            <a:solidFill>
              <a:srgbClr val="9998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79BC6A8B-87D8-6343-B599-446484715625}"/>
              </a:ext>
            </a:extLst>
          </p:cNvPr>
          <p:cNvSpPr/>
          <p:nvPr/>
        </p:nvSpPr>
        <p:spPr>
          <a:xfrm>
            <a:off x="11854507" y="6312731"/>
            <a:ext cx="337494" cy="216313"/>
          </a:xfrm>
          <a:prstGeom prst="rect">
            <a:avLst/>
          </a:prstGeom>
          <a:solidFill>
            <a:srgbClr val="808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Montserrat" pitchFamily="2" charset="0"/>
              </a:rPr>
              <a:t>12</a:t>
            </a:r>
          </a:p>
        </p:txBody>
      </p:sp>
      <p:sp>
        <p:nvSpPr>
          <p:cNvPr id="24" name="Треугольник 23">
            <a:extLst>
              <a:ext uri="{FF2B5EF4-FFF2-40B4-BE49-F238E27FC236}">
                <a16:creationId xmlns:a16="http://schemas.microsoft.com/office/drawing/2014/main" id="{08C1A37E-8A43-5D4D-9763-281CB0D63E68}"/>
              </a:ext>
            </a:extLst>
          </p:cNvPr>
          <p:cNvSpPr/>
          <p:nvPr/>
        </p:nvSpPr>
        <p:spPr>
          <a:xfrm>
            <a:off x="11660538" y="6312731"/>
            <a:ext cx="193968" cy="216314"/>
          </a:xfrm>
          <a:prstGeom prst="triangle">
            <a:avLst>
              <a:gd name="adj" fmla="val 100000"/>
            </a:avLst>
          </a:prstGeom>
          <a:solidFill>
            <a:srgbClr val="999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CB2ED88-8366-5647-9623-728225BD69FD}"/>
              </a:ext>
            </a:extLst>
          </p:cNvPr>
          <p:cNvSpPr txBox="1"/>
          <p:nvPr/>
        </p:nvSpPr>
        <p:spPr>
          <a:xfrm>
            <a:off x="2034540" y="6312731"/>
            <a:ext cx="3969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>
              <a:solidFill>
                <a:srgbClr val="80807F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7410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</TotalTime>
  <Words>158</Words>
  <Application>Microsoft Office PowerPoint</Application>
  <PresentationFormat>Широкоэкранный</PresentationFormat>
  <Paragraphs>37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Ирина Устинова</cp:lastModifiedBy>
  <cp:revision>174</cp:revision>
  <dcterms:created xsi:type="dcterms:W3CDTF">2020-08-16T10:24:24Z</dcterms:created>
  <dcterms:modified xsi:type="dcterms:W3CDTF">2021-06-10T07:14:22Z</dcterms:modified>
</cp:coreProperties>
</file>