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7" r:id="rId2"/>
    <p:sldId id="318" r:id="rId3"/>
    <p:sldId id="336" r:id="rId4"/>
    <p:sldId id="262" r:id="rId5"/>
    <p:sldId id="339" r:id="rId6"/>
    <p:sldId id="340" r:id="rId7"/>
    <p:sldId id="341" r:id="rId8"/>
    <p:sldId id="296" r:id="rId9"/>
    <p:sldId id="278" r:id="rId10"/>
    <p:sldId id="346" r:id="rId11"/>
    <p:sldId id="347" r:id="rId12"/>
    <p:sldId id="348" r:id="rId13"/>
    <p:sldId id="258" r:id="rId14"/>
    <p:sldId id="297" r:id="rId15"/>
    <p:sldId id="351" r:id="rId16"/>
    <p:sldId id="352" r:id="rId17"/>
    <p:sldId id="29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277" userDrawn="1">
          <p15:clr>
            <a:srgbClr val="A4A3A4"/>
          </p15:clr>
        </p15:guide>
        <p15:guide id="4" pos="74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C7"/>
    <a:srgbClr val="999899"/>
    <a:srgbClr val="002F6C"/>
    <a:srgbClr val="80807F"/>
    <a:srgbClr val="EFEFEF"/>
    <a:srgbClr val="F6F6F8"/>
    <a:srgbClr val="0050B7"/>
    <a:srgbClr val="002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39"/>
    <p:restoredTop sz="97182"/>
  </p:normalViewPr>
  <p:slideViewPr>
    <p:cSldViewPr snapToGrid="0" snapToObjects="1">
      <p:cViewPr varScale="1">
        <p:scale>
          <a:sx n="72" d="100"/>
          <a:sy n="72" d="100"/>
        </p:scale>
        <p:origin x="1050" y="78"/>
      </p:cViewPr>
      <p:guideLst>
        <p:guide orient="horz" pos="2160"/>
        <p:guide pos="3840"/>
        <p:guide pos="1277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DAC62-D2A2-F146-B557-087303B01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E078F3-06E1-EB44-9581-657B1E73C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FFC0D9-C5C9-3C40-96CC-305A0771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DADFB-EB18-0D4A-8B0F-3BD27701B1C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7A76E3-E50A-6547-B839-F879DA4B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A7685-0982-334E-BBFD-61FCE8FC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77577-A8E8-0A48-8553-6573E7291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2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63FE7-6B5F-8046-BB15-23AA24F2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63FF06-A0EB-ED4E-A96D-97A4FEB45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1CF0D8-27ED-AC4B-9F26-E4C3A3DD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DADFB-EB18-0D4A-8B0F-3BD27701B1C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AFB61-C505-7243-837C-E92FF071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3C3F39-ED65-134B-9345-EA970795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77577-A8E8-0A48-8553-6573E7291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2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854C53-EA3B-C143-BD16-E1EB39B1D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F0C1CF-556C-F74E-A7CA-A5FFDFB3E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D7DC6-742C-E54D-905D-87D57460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DADFB-EB18-0D4A-8B0F-3BD27701B1C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517BE7-1631-EB4F-BF4F-8398831F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415C3-8EE6-6F4C-8EBA-27DA299D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77577-A8E8-0A48-8553-6573E7291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13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DA5DB6E5-E632-AA4A-BCC3-C0596E977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18212" y="0"/>
            <a:ext cx="2873787" cy="6857999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id="{A215DEF4-836D-1A4C-BC8C-9C2418407E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61381" y="4099796"/>
            <a:ext cx="2756830" cy="2758204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DACBF705-04CB-CC40-8B06-F704383F7C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1382" y="0"/>
            <a:ext cx="2757244" cy="4099795"/>
          </a:xfrm>
          <a:prstGeom prst="rect">
            <a:avLst/>
          </a:prstGeom>
          <a:effectLst>
            <a:outerShdw blurRad="584200" dist="215900" dir="2700000" algn="tl" rotWithShape="0">
              <a:prstClr val="black">
                <a:alpha val="35000"/>
              </a:prstClr>
            </a:outerShdw>
          </a:effectLst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14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DA5DB6E5-E632-AA4A-BCC3-C0596E977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1382" y="0"/>
            <a:ext cx="5630617" cy="6857999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3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DA5DB6E5-E632-AA4A-BCC3-C0596E977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30617" cy="6857999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DA5DB6E5-E632-AA4A-BCC3-C0596E977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1382" y="3429000"/>
            <a:ext cx="5630617" cy="3428999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5" name="Рисунок 12">
            <a:extLst>
              <a:ext uri="{FF2B5EF4-FFF2-40B4-BE49-F238E27FC236}">
                <a16:creationId xmlns:a16="http://schemas.microsoft.com/office/drawing/2014/main" id="{363E9107-52A4-3F45-B4E3-F10768C64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76690" y="1"/>
            <a:ext cx="2817397" cy="3429000"/>
          </a:xfrm>
          <a:prstGeom prst="rect">
            <a:avLst/>
          </a:prstGeom>
          <a:effectLst>
            <a:outerShdw blurRad="584200" dist="215900" dir="2700000" algn="tl" rotWithShape="0">
              <a:prstClr val="black">
                <a:alpha val="35000"/>
              </a:prstClr>
            </a:outerShdw>
          </a:effectLst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3" name="Рисунок 12">
            <a:extLst>
              <a:ext uri="{FF2B5EF4-FFF2-40B4-BE49-F238E27FC236}">
                <a16:creationId xmlns:a16="http://schemas.microsoft.com/office/drawing/2014/main" id="{0BD802A8-072D-8744-910D-90E678AAFE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1381" y="1"/>
            <a:ext cx="2817397" cy="3429000"/>
          </a:xfrm>
          <a:prstGeom prst="rect">
            <a:avLst/>
          </a:prstGeom>
          <a:effectLst>
            <a:outerShdw blurRad="584200" dist="215900" dir="2700000" algn="tl" rotWithShape="0">
              <a:prstClr val="black">
                <a:alpha val="35000"/>
              </a:prstClr>
            </a:outerShdw>
          </a:effectLst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66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6">
            <a:extLst>
              <a:ext uri="{FF2B5EF4-FFF2-40B4-BE49-F238E27FC236}">
                <a16:creationId xmlns:a16="http://schemas.microsoft.com/office/drawing/2014/main" id="{FF07D537-FAF5-5341-83E4-D7521FB5CF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1382" y="3429000"/>
            <a:ext cx="2817395" cy="3428999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51ED2199-D12D-F743-81FF-E6DF2F971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76690" y="3429000"/>
            <a:ext cx="2817395" cy="3428999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Рисунок 12">
            <a:extLst>
              <a:ext uri="{FF2B5EF4-FFF2-40B4-BE49-F238E27FC236}">
                <a16:creationId xmlns:a16="http://schemas.microsoft.com/office/drawing/2014/main" id="{7D13E140-4769-284C-85F8-90093D78DF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1381" y="1"/>
            <a:ext cx="5630619" cy="3429000"/>
          </a:xfrm>
          <a:prstGeom prst="rect">
            <a:avLst/>
          </a:prstGeom>
          <a:effectLst>
            <a:outerShdw blurRad="584200" dist="215900" dir="2700000" algn="tl" rotWithShape="0">
              <a:prstClr val="black">
                <a:alpha val="35000"/>
              </a:prstClr>
            </a:outerShdw>
          </a:effectLst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37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12">
            <a:extLst>
              <a:ext uri="{FF2B5EF4-FFF2-40B4-BE49-F238E27FC236}">
                <a16:creationId xmlns:a16="http://schemas.microsoft.com/office/drawing/2014/main" id="{363E9107-52A4-3F45-B4E3-F10768C64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76690" y="1"/>
            <a:ext cx="2817397" cy="3429000"/>
          </a:xfrm>
          <a:prstGeom prst="rect">
            <a:avLst/>
          </a:prstGeom>
          <a:effectLst>
            <a:outerShdw blurRad="584200" dist="215900" dir="2700000" algn="tl" rotWithShape="0">
              <a:prstClr val="black">
                <a:alpha val="35000"/>
              </a:prstClr>
            </a:outerShdw>
          </a:effectLst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id="{94BA7352-5EA9-3648-9D4B-5770673486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7205" y="2696309"/>
            <a:ext cx="2817397" cy="4161692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83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6">
            <a:extLst>
              <a:ext uri="{FF2B5EF4-FFF2-40B4-BE49-F238E27FC236}">
                <a16:creationId xmlns:a16="http://schemas.microsoft.com/office/drawing/2014/main" id="{94BA7352-5EA9-3648-9D4B-5770673486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4548" y="2636323"/>
            <a:ext cx="2138208" cy="2138208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50E65BE1-8A35-2C46-AC8D-18F5A87C9DB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33268" y="2636323"/>
            <a:ext cx="2138208" cy="2138208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A9792C2E-31BA-B944-BA53-440B36DACE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32628" y="2636323"/>
            <a:ext cx="2138208" cy="2138208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5" name="Рисунок 12">
            <a:extLst>
              <a:ext uri="{FF2B5EF4-FFF2-40B4-BE49-F238E27FC236}">
                <a16:creationId xmlns:a16="http://schemas.microsoft.com/office/drawing/2014/main" id="{363E9107-52A4-3F45-B4E3-F10768C64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3908" y="2636323"/>
            <a:ext cx="2138209" cy="2138208"/>
          </a:xfrm>
          <a:prstGeom prst="rect">
            <a:avLst/>
          </a:prstGeom>
          <a:effectLst>
            <a:outerShdw blurRad="584200" dist="215900" dir="2700000" algn="tl" rotWithShape="0">
              <a:prstClr val="black">
                <a:alpha val="35000"/>
              </a:prstClr>
            </a:outerShdw>
          </a:effectLst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42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6">
            <a:extLst>
              <a:ext uri="{FF2B5EF4-FFF2-40B4-BE49-F238E27FC236}">
                <a16:creationId xmlns:a16="http://schemas.microsoft.com/office/drawing/2014/main" id="{94BA7352-5EA9-3648-9D4B-5770673486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4538" y="2034215"/>
            <a:ext cx="2294763" cy="2294762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id="{2114A8F1-A1B0-694A-867D-76E3293F45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96383" y="2034215"/>
            <a:ext cx="2294763" cy="2294762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17" name="Рисунок 6">
            <a:extLst>
              <a:ext uri="{FF2B5EF4-FFF2-40B4-BE49-F238E27FC236}">
                <a16:creationId xmlns:a16="http://schemas.microsoft.com/office/drawing/2014/main" id="{0635163B-2479-F44D-BEBC-F63CC614CF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8229" y="2034215"/>
            <a:ext cx="2294763" cy="2294762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18" name="Рисунок 6">
            <a:extLst>
              <a:ext uri="{FF2B5EF4-FFF2-40B4-BE49-F238E27FC236}">
                <a16:creationId xmlns:a16="http://schemas.microsoft.com/office/drawing/2014/main" id="{AC3137CB-D513-0D42-953C-2467B46165E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20075" y="2034215"/>
            <a:ext cx="2294763" cy="2294762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8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3C6D5-492C-BB46-85EF-2BD39E9D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F1592-80D5-0848-9477-7A7065A37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CCF581-D7D1-0A40-8D94-AB4B3D3A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DADFB-EB18-0D4A-8B0F-3BD27701B1C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463DD4-C413-8E4D-9E7D-02F81667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AD310B-E2B0-0847-B840-5B1695AE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77577-A8E8-0A48-8553-6573E7291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88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DA5DB6E5-E632-AA4A-BCC3-C0596E977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4540" y="2170606"/>
            <a:ext cx="2313269" cy="2959939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3" name="Рисунок 12">
            <a:extLst>
              <a:ext uri="{FF2B5EF4-FFF2-40B4-BE49-F238E27FC236}">
                <a16:creationId xmlns:a16="http://schemas.microsoft.com/office/drawing/2014/main" id="{0BD802A8-072D-8744-910D-90E678AAFE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34387" y="2170606"/>
            <a:ext cx="2313268" cy="3531613"/>
          </a:xfrm>
          <a:prstGeom prst="rect">
            <a:avLst/>
          </a:prstGeom>
          <a:effectLst>
            <a:outerShdw blurRad="584200" dist="215900" dir="2700000" algn="tl" rotWithShape="0">
              <a:prstClr val="black">
                <a:alpha val="35000"/>
              </a:prstClr>
            </a:outerShdw>
          </a:effectLst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1D035B0B-3559-2240-BC4D-8510EA0B52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30655" y="2170606"/>
            <a:ext cx="2313269" cy="2959939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  <p:sp>
        <p:nvSpPr>
          <p:cNvPr id="14" name="Рисунок 6">
            <a:extLst>
              <a:ext uri="{FF2B5EF4-FFF2-40B4-BE49-F238E27FC236}">
                <a16:creationId xmlns:a16="http://schemas.microsoft.com/office/drawing/2014/main" id="{7C1FECD7-CF26-3947-88DE-ED75F78D70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1237" y="2170606"/>
            <a:ext cx="2313269" cy="2959939"/>
          </a:xfrm>
          <a:prstGeom prst="rect">
            <a:avLst/>
          </a:prstGeom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7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2">
            <a:extLst>
              <a:ext uri="{FF2B5EF4-FFF2-40B4-BE49-F238E27FC236}">
                <a16:creationId xmlns:a16="http://schemas.microsoft.com/office/drawing/2014/main" id="{0992C8F8-C704-B84E-A123-65207C344C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2192000" cy="5900057"/>
          </a:xfrm>
          <a:prstGeom prst="rect">
            <a:avLst/>
          </a:prstGeom>
          <a:effectLst>
            <a:outerShdw blurRad="584200" dist="215900" dir="2700000" algn="tl" rotWithShape="0">
              <a:prstClr val="black">
                <a:alpha val="35000"/>
              </a:prstClr>
            </a:outerShdw>
          </a:effectLst>
        </p:spPr>
        <p:txBody>
          <a:bodyPr vert="wordArtVert" anchor="ctr">
            <a:normAutofit/>
          </a:bodyPr>
          <a:lstStyle>
            <a:lvl1pPr marL="0" indent="0" algn="ctr">
              <a:buNone/>
              <a:defRPr sz="1000" b="1">
                <a:latin typeface="Montserrat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4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AF1E7-E062-F74E-89FA-A4E5EEBE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90A6E6-4AC4-4345-8B3B-D2DDF2C08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DE3E71-FD5F-9E47-938D-CA5B275F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DADFB-EB18-0D4A-8B0F-3BD27701B1C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6346F-FA2A-A241-BBA6-602F1FF1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48D185-D0FC-084E-8F7F-133BAB8E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77577-A8E8-0A48-8553-6573E7291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2933A-CECC-B54F-AF52-E7BDF175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648C9B-1167-4F46-B4E9-94BEFB583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D650A9-EF84-C64A-9604-3AF5389B1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68FE85-D226-E742-93AF-89C6F402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DADFB-EB18-0D4A-8B0F-3BD27701B1C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8A96E0-32EB-704D-92E8-0FAE59E0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1015B2-C17E-8343-92A8-C396D0B4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77577-A8E8-0A48-8553-6573E7291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2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8F163-5B55-644A-AC35-C949875F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1A6488-032C-6344-944C-23F10B846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E05114-3216-B44B-9727-F6B164A76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0AB138-2478-D64D-93CC-CE790B392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CCAC25-01B4-0348-951E-962177409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05E30A-D6D3-F74B-A0D4-E2E63449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DADFB-EB18-0D4A-8B0F-3BD27701B1C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14A9BA-E45B-0543-A5A3-DB5FD4D0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010B99-5AAF-4B4C-BF9C-C6D7A488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77577-A8E8-0A48-8553-6573E7291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4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B62D4-AFB5-0945-A246-A5F313C7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7279C3-2DFE-8242-9CBF-46E5146E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DADFB-EB18-0D4A-8B0F-3BD27701B1C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8029E1-9118-444E-88D8-36701FDE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627D63-0E8C-0C4F-B086-AE8F134B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77577-A8E8-0A48-8553-6573E7291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4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37790B-2AFA-434E-BD67-7B269CC9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DADFB-EB18-0D4A-8B0F-3BD27701B1C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E6371-D8A2-8940-B085-288EBC95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2A0C9F-C834-AE4E-8254-AFEC9877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77577-A8E8-0A48-8553-6573E7291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7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1829C-6195-6B4D-90B1-F2D5CC9D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59BFA-296B-6642-BFB9-DD9BD52D2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4CD433-9473-4247-9008-E955C6EAC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5185FC-C46A-5A4C-9A9C-204AD56E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DADFB-EB18-0D4A-8B0F-3BD27701B1C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117D82-CDC3-0240-A0A3-6E4DEC70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E28489-B5EB-C145-B9DC-5FE147CA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E77577-A8E8-0A48-8553-6573E72912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6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EF382CDB-164E-5644-A071-8C13E850DA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42363" y="0"/>
            <a:ext cx="344963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Montserrat" pitchFamily="2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98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74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9" r:id="rId14"/>
    <p:sldLayoutId id="2147483663" r:id="rId15"/>
    <p:sldLayoutId id="2147483665" r:id="rId16"/>
    <p:sldLayoutId id="2147483664" r:id="rId17"/>
    <p:sldLayoutId id="2147483667" r:id="rId18"/>
    <p:sldLayoutId id="2147483670" r:id="rId19"/>
    <p:sldLayoutId id="2147483668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C4CF03-DF6D-DD4E-A2CE-12D093F9483C}"/>
              </a:ext>
            </a:extLst>
          </p:cNvPr>
          <p:cNvSpPr txBox="1"/>
          <p:nvPr/>
        </p:nvSpPr>
        <p:spPr>
          <a:xfrm>
            <a:off x="6095999" y="4703224"/>
            <a:ext cx="567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0"/>
              </a:rPr>
              <a:t>ОКАЗАНИЕ ПЕРВОЙ ПОМОЩИ ПОСТРАДАВШИМ НА ПРОИЗВОДСТВЕ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AB44B-8596-194E-9655-B00D1522F310}"/>
              </a:ext>
            </a:extLst>
          </p:cNvPr>
          <p:cNvSpPr txBox="1"/>
          <p:nvPr/>
        </p:nvSpPr>
        <p:spPr>
          <a:xfrm>
            <a:off x="6096001" y="5497099"/>
            <a:ext cx="495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Модуль 7. Оказание первой помощи при наружных кровотечениях</a:t>
            </a:r>
          </a:p>
        </p:txBody>
      </p:sp>
    </p:spTree>
    <p:extLst>
      <p:ext uri="{BB962C8B-B14F-4D97-AF65-F5344CB8AC3E}">
        <p14:creationId xmlns:p14="http://schemas.microsoft.com/office/powerpoint/2010/main" val="141494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1818EAA-E977-414F-8D5E-2F7D0E353BF8}"/>
              </a:ext>
            </a:extLst>
          </p:cNvPr>
          <p:cNvSpPr/>
          <p:nvPr/>
        </p:nvSpPr>
        <p:spPr>
          <a:xfrm>
            <a:off x="6004112" y="2047954"/>
            <a:ext cx="3673878" cy="3673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9899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B8AECA-01E6-CB42-8F5F-367CF52EC8EB}"/>
              </a:ext>
            </a:extLst>
          </p:cNvPr>
          <p:cNvSpPr/>
          <p:nvPr/>
        </p:nvSpPr>
        <p:spPr>
          <a:xfrm rot="5400000">
            <a:off x="7797909" y="166746"/>
            <a:ext cx="86280" cy="3673877"/>
          </a:xfrm>
          <a:prstGeom prst="rect">
            <a:avLst/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7F6BA1-697E-B34D-9C48-38ACA999964F}"/>
              </a:ext>
            </a:extLst>
          </p:cNvPr>
          <p:cNvSpPr/>
          <p:nvPr/>
        </p:nvSpPr>
        <p:spPr>
          <a:xfrm>
            <a:off x="2034541" y="2047951"/>
            <a:ext cx="3673878" cy="3673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762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9899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99BF6F8-7C04-C543-9DF9-D8E751A1CC9F}"/>
              </a:ext>
            </a:extLst>
          </p:cNvPr>
          <p:cNvSpPr/>
          <p:nvPr/>
        </p:nvSpPr>
        <p:spPr>
          <a:xfrm rot="5400000">
            <a:off x="3828338" y="166743"/>
            <a:ext cx="86280" cy="3673877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A302A6-0E50-2240-9603-9738B247C538}"/>
              </a:ext>
            </a:extLst>
          </p:cNvPr>
          <p:cNvSpPr txBox="1"/>
          <p:nvPr/>
        </p:nvSpPr>
        <p:spPr>
          <a:xfrm>
            <a:off x="2388802" y="2268296"/>
            <a:ext cx="30717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itchFamily="2" charset="0"/>
              </a:rPr>
              <a:t>Точка прижатия</a:t>
            </a:r>
          </a:p>
          <a:p>
            <a:endParaRPr lang="ru-RU" sz="1400" dirty="0">
              <a:latin typeface="Montserrat" pitchFamily="2" charset="0"/>
            </a:endParaRPr>
          </a:p>
          <a:p>
            <a:r>
              <a:rPr lang="ru-RU" sz="1400" dirty="0">
                <a:latin typeface="Montserrat" pitchFamily="2" charset="0"/>
              </a:rPr>
              <a:t>Плечевая артерия прижимается к плечевой кости с внутренней стороны между бицепсом и трицепсом в средней трети.</a:t>
            </a:r>
          </a:p>
          <a:p>
            <a:endParaRPr lang="ru-RU" sz="1400" dirty="0">
              <a:latin typeface="Montserrat" pitchFamily="2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7692081-B223-6A4B-ACF4-D856483256D4}"/>
              </a:ext>
            </a:extLst>
          </p:cNvPr>
          <p:cNvCxnSpPr>
            <a:cxnSpLocks/>
          </p:cNvCxnSpPr>
          <p:nvPr/>
        </p:nvCxnSpPr>
        <p:spPr>
          <a:xfrm>
            <a:off x="2034540" y="6528175"/>
            <a:ext cx="10157460" cy="0"/>
          </a:xfrm>
          <a:prstGeom prst="line">
            <a:avLst/>
          </a:prstGeom>
          <a:ln w="3175">
            <a:solidFill>
              <a:srgbClr val="99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40CA96-71F0-C34F-88D0-0E9FB10FFB10}"/>
              </a:ext>
            </a:extLst>
          </p:cNvPr>
          <p:cNvSpPr/>
          <p:nvPr/>
        </p:nvSpPr>
        <p:spPr>
          <a:xfrm>
            <a:off x="11854507" y="6312731"/>
            <a:ext cx="337494" cy="216313"/>
          </a:xfrm>
          <a:prstGeom prst="rect">
            <a:avLst/>
          </a:prstGeom>
          <a:solidFill>
            <a:srgbClr val="80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0"/>
              </a:rPr>
              <a:t>21</a:t>
            </a:r>
          </a:p>
        </p:txBody>
      </p:sp>
      <p:sp>
        <p:nvSpPr>
          <p:cNvPr id="15" name="Треугольник 14">
            <a:extLst>
              <a:ext uri="{FF2B5EF4-FFF2-40B4-BE49-F238E27FC236}">
                <a16:creationId xmlns:a16="http://schemas.microsoft.com/office/drawing/2014/main" id="{943E7D0F-685A-2C4B-AF27-65133471B39E}"/>
              </a:ext>
            </a:extLst>
          </p:cNvPr>
          <p:cNvSpPr/>
          <p:nvPr/>
        </p:nvSpPr>
        <p:spPr>
          <a:xfrm>
            <a:off x="11660538" y="6312731"/>
            <a:ext cx="193968" cy="216314"/>
          </a:xfrm>
          <a:prstGeom prst="triangle">
            <a:avLst>
              <a:gd name="adj" fmla="val 100000"/>
            </a:avLst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178" y="4209691"/>
            <a:ext cx="2049717" cy="123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AA302A6-0E50-2240-9603-9738B247C538}"/>
              </a:ext>
            </a:extLst>
          </p:cNvPr>
          <p:cNvSpPr txBox="1"/>
          <p:nvPr/>
        </p:nvSpPr>
        <p:spPr>
          <a:xfrm>
            <a:off x="6392037" y="2268296"/>
            <a:ext cx="3071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itchFamily="2" charset="0"/>
              </a:rPr>
              <a:t>Прижатие четырьмя пальцами</a:t>
            </a:r>
          </a:p>
          <a:p>
            <a:endParaRPr lang="ru-RU" sz="1400" dirty="0">
              <a:latin typeface="Montserrat" pitchFamily="2" charset="0"/>
            </a:endParaRPr>
          </a:p>
          <a:p>
            <a:r>
              <a:rPr lang="ru-RU" sz="1400" dirty="0">
                <a:latin typeface="Montserrat" pitchFamily="2" charset="0"/>
              </a:rPr>
              <a:t>Давление на точку прижатия осуществляется с помощью четырех пальцев кисти, обхватывающей плечо пострадавшего сверху или снизу.</a:t>
            </a:r>
          </a:p>
        </p:txBody>
      </p:sp>
      <p:pic>
        <p:nvPicPr>
          <p:cNvPr id="22" name="Рисунок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669" y="4209692"/>
            <a:ext cx="2114175" cy="123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E646A2-069F-FF40-BA2C-786D4F6099B8}"/>
              </a:ext>
            </a:extLst>
          </p:cNvPr>
          <p:cNvSpPr txBox="1"/>
          <p:nvPr/>
        </p:nvSpPr>
        <p:spPr>
          <a:xfrm>
            <a:off x="2034538" y="888783"/>
            <a:ext cx="7429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Пальцевое прижатие плечевой артерии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C12D8B-E788-994C-B41B-B4171D755D84}"/>
              </a:ext>
            </a:extLst>
          </p:cNvPr>
          <p:cNvSpPr txBox="1"/>
          <p:nvPr/>
        </p:nvSpPr>
        <p:spPr>
          <a:xfrm>
            <a:off x="2034540" y="6312731"/>
            <a:ext cx="396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80807F"/>
                </a:solidFill>
                <a:latin typeface="Montserrat" pitchFamily="2" charset="0"/>
              </a:rPr>
              <a:t>5.0. </a:t>
            </a:r>
            <a:r>
              <a:rPr lang="ru-RU" sz="1200" dirty="0">
                <a:solidFill>
                  <a:srgbClr val="80807F"/>
                </a:solidFill>
                <a:latin typeface="Montserrat" pitchFamily="2" charset="0"/>
              </a:rPr>
              <a:t>Остановка наружного кровотечения</a:t>
            </a:r>
          </a:p>
        </p:txBody>
      </p:sp>
    </p:spTree>
    <p:extLst>
      <p:ext uri="{BB962C8B-B14F-4D97-AF65-F5344CB8AC3E}">
        <p14:creationId xmlns:p14="http://schemas.microsoft.com/office/powerpoint/2010/main" val="259178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1818EAA-E977-414F-8D5E-2F7D0E353BF8}"/>
              </a:ext>
            </a:extLst>
          </p:cNvPr>
          <p:cNvSpPr/>
          <p:nvPr/>
        </p:nvSpPr>
        <p:spPr>
          <a:xfrm>
            <a:off x="6004112" y="2298108"/>
            <a:ext cx="3673878" cy="3673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9899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B8AECA-01E6-CB42-8F5F-367CF52EC8EB}"/>
              </a:ext>
            </a:extLst>
          </p:cNvPr>
          <p:cNvSpPr/>
          <p:nvPr/>
        </p:nvSpPr>
        <p:spPr>
          <a:xfrm rot="5400000">
            <a:off x="7797909" y="416900"/>
            <a:ext cx="86280" cy="3673877"/>
          </a:xfrm>
          <a:prstGeom prst="rect">
            <a:avLst/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7F6BA1-697E-B34D-9C48-38ACA999964F}"/>
              </a:ext>
            </a:extLst>
          </p:cNvPr>
          <p:cNvSpPr/>
          <p:nvPr/>
        </p:nvSpPr>
        <p:spPr>
          <a:xfrm>
            <a:off x="2034541" y="2298105"/>
            <a:ext cx="3673878" cy="3673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762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9899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99BF6F8-7C04-C543-9DF9-D8E751A1CC9F}"/>
              </a:ext>
            </a:extLst>
          </p:cNvPr>
          <p:cNvSpPr/>
          <p:nvPr/>
        </p:nvSpPr>
        <p:spPr>
          <a:xfrm rot="5400000">
            <a:off x="3828338" y="416897"/>
            <a:ext cx="86280" cy="3673877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A302A6-0E50-2240-9603-9738B247C538}"/>
              </a:ext>
            </a:extLst>
          </p:cNvPr>
          <p:cNvSpPr txBox="1"/>
          <p:nvPr/>
        </p:nvSpPr>
        <p:spPr>
          <a:xfrm>
            <a:off x="2388802" y="2518450"/>
            <a:ext cx="3071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itchFamily="2" charset="0"/>
              </a:rPr>
              <a:t>Точка прижатия</a:t>
            </a:r>
          </a:p>
          <a:p>
            <a:endParaRPr lang="ru-RU" sz="1400" dirty="0">
              <a:latin typeface="Montserrat" pitchFamily="2" charset="0"/>
            </a:endParaRPr>
          </a:p>
          <a:p>
            <a:r>
              <a:rPr lang="ru-RU" sz="1400" dirty="0">
                <a:latin typeface="Montserrat" pitchFamily="2" charset="0"/>
              </a:rPr>
              <a:t>Подмышечная артерия прижимается к плечевой кости в подмышечной впадине при кровотечении из раны плеча ниже плечевого сустава.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7692081-B223-6A4B-ACF4-D856483256D4}"/>
              </a:ext>
            </a:extLst>
          </p:cNvPr>
          <p:cNvCxnSpPr>
            <a:cxnSpLocks/>
          </p:cNvCxnSpPr>
          <p:nvPr/>
        </p:nvCxnSpPr>
        <p:spPr>
          <a:xfrm>
            <a:off x="2034540" y="6528175"/>
            <a:ext cx="10157460" cy="0"/>
          </a:xfrm>
          <a:prstGeom prst="line">
            <a:avLst/>
          </a:prstGeom>
          <a:ln w="3175">
            <a:solidFill>
              <a:srgbClr val="99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40CA96-71F0-C34F-88D0-0E9FB10FFB10}"/>
              </a:ext>
            </a:extLst>
          </p:cNvPr>
          <p:cNvSpPr/>
          <p:nvPr/>
        </p:nvSpPr>
        <p:spPr>
          <a:xfrm>
            <a:off x="11854507" y="6312731"/>
            <a:ext cx="337494" cy="216313"/>
          </a:xfrm>
          <a:prstGeom prst="rect">
            <a:avLst/>
          </a:prstGeom>
          <a:solidFill>
            <a:srgbClr val="80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0"/>
              </a:rPr>
              <a:t>22</a:t>
            </a:r>
          </a:p>
        </p:txBody>
      </p:sp>
      <p:sp>
        <p:nvSpPr>
          <p:cNvPr id="15" name="Треугольник 14">
            <a:extLst>
              <a:ext uri="{FF2B5EF4-FFF2-40B4-BE49-F238E27FC236}">
                <a16:creationId xmlns:a16="http://schemas.microsoft.com/office/drawing/2014/main" id="{943E7D0F-685A-2C4B-AF27-65133471B39E}"/>
              </a:ext>
            </a:extLst>
          </p:cNvPr>
          <p:cNvSpPr/>
          <p:nvPr/>
        </p:nvSpPr>
        <p:spPr>
          <a:xfrm>
            <a:off x="11660538" y="6312731"/>
            <a:ext cx="193968" cy="216314"/>
          </a:xfrm>
          <a:prstGeom prst="triangle">
            <a:avLst>
              <a:gd name="adj" fmla="val 100000"/>
            </a:avLst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A302A6-0E50-2240-9603-9738B247C538}"/>
              </a:ext>
            </a:extLst>
          </p:cNvPr>
          <p:cNvSpPr txBox="1"/>
          <p:nvPr/>
        </p:nvSpPr>
        <p:spPr>
          <a:xfrm>
            <a:off x="6392037" y="2518450"/>
            <a:ext cx="3071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itchFamily="2" charset="0"/>
              </a:rPr>
              <a:t>Прижатие четырьмя пальцами</a:t>
            </a:r>
          </a:p>
          <a:p>
            <a:endParaRPr lang="ru-RU" sz="1400" dirty="0">
              <a:latin typeface="Montserrat" pitchFamily="2" charset="0"/>
            </a:endParaRPr>
          </a:p>
          <a:p>
            <a:r>
              <a:rPr lang="ru-RU" sz="1400" dirty="0">
                <a:latin typeface="Montserrat" pitchFamily="2" charset="0"/>
              </a:rPr>
              <a:t>Давление в точку прижатия производится прямыми, жестко зафиксированными пальцами в направлении плечевого сустава, который  придерживается другой рукой.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E646A2-069F-FF40-BA2C-786D4F6099B8}"/>
              </a:ext>
            </a:extLst>
          </p:cNvPr>
          <p:cNvSpPr txBox="1"/>
          <p:nvPr/>
        </p:nvSpPr>
        <p:spPr>
          <a:xfrm>
            <a:off x="2034538" y="888783"/>
            <a:ext cx="7429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Пальцевое прижатие подмышечной</a:t>
            </a:r>
            <a:r>
              <a:rPr lang="ru-RU" sz="3000" b="1" dirty="0">
                <a:latin typeface="Montserrat" pitchFamily="2" charset="0"/>
              </a:rPr>
              <a:t> </a:t>
            </a:r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артерии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C12D8B-E788-994C-B41B-B4171D755D84}"/>
              </a:ext>
            </a:extLst>
          </p:cNvPr>
          <p:cNvSpPr txBox="1"/>
          <p:nvPr/>
        </p:nvSpPr>
        <p:spPr>
          <a:xfrm>
            <a:off x="2034540" y="6312731"/>
            <a:ext cx="396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80807F"/>
                </a:solidFill>
                <a:latin typeface="Montserrat" pitchFamily="2" charset="0"/>
              </a:rPr>
              <a:t>5.0. </a:t>
            </a:r>
            <a:r>
              <a:rPr lang="ru-RU" sz="1200" dirty="0">
                <a:solidFill>
                  <a:srgbClr val="80807F"/>
                </a:solidFill>
                <a:latin typeface="Montserrat" pitchFamily="2" charset="0"/>
              </a:rPr>
              <a:t>Остановка наружного кровотечения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948" y="4334332"/>
            <a:ext cx="2329132" cy="14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59" y="4356332"/>
            <a:ext cx="2240490" cy="146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178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1818EAA-E977-414F-8D5E-2F7D0E353BF8}"/>
              </a:ext>
            </a:extLst>
          </p:cNvPr>
          <p:cNvSpPr/>
          <p:nvPr/>
        </p:nvSpPr>
        <p:spPr>
          <a:xfrm>
            <a:off x="6004112" y="2091084"/>
            <a:ext cx="3673878" cy="3673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9899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B8AECA-01E6-CB42-8F5F-367CF52EC8EB}"/>
              </a:ext>
            </a:extLst>
          </p:cNvPr>
          <p:cNvSpPr/>
          <p:nvPr/>
        </p:nvSpPr>
        <p:spPr>
          <a:xfrm rot="5400000">
            <a:off x="7797909" y="209876"/>
            <a:ext cx="86280" cy="3673877"/>
          </a:xfrm>
          <a:prstGeom prst="rect">
            <a:avLst/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7F6BA1-697E-B34D-9C48-38ACA999964F}"/>
              </a:ext>
            </a:extLst>
          </p:cNvPr>
          <p:cNvSpPr/>
          <p:nvPr/>
        </p:nvSpPr>
        <p:spPr>
          <a:xfrm>
            <a:off x="2034541" y="2091081"/>
            <a:ext cx="3673878" cy="3673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762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9899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99BF6F8-7C04-C543-9DF9-D8E751A1CC9F}"/>
              </a:ext>
            </a:extLst>
          </p:cNvPr>
          <p:cNvSpPr/>
          <p:nvPr/>
        </p:nvSpPr>
        <p:spPr>
          <a:xfrm rot="5400000">
            <a:off x="3828338" y="209873"/>
            <a:ext cx="86280" cy="3673877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A302A6-0E50-2240-9603-9738B247C538}"/>
              </a:ext>
            </a:extLst>
          </p:cNvPr>
          <p:cNvSpPr txBox="1"/>
          <p:nvPr/>
        </p:nvSpPr>
        <p:spPr>
          <a:xfrm>
            <a:off x="2388802" y="2311426"/>
            <a:ext cx="3071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itchFamily="2" charset="0"/>
              </a:rPr>
              <a:t>Точка прижатия</a:t>
            </a:r>
          </a:p>
          <a:p>
            <a:endParaRPr lang="ru-RU" sz="1400" dirty="0">
              <a:latin typeface="Montserrat" pitchFamily="2" charset="0"/>
            </a:endParaRPr>
          </a:p>
          <a:p>
            <a:r>
              <a:rPr lang="ru-RU" sz="1400" dirty="0">
                <a:latin typeface="Montserrat" pitchFamily="2" charset="0"/>
              </a:rPr>
              <a:t>Бедренная артерия прижимается ниже паховой складки при кровотечении из ран в области бедра.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7692081-B223-6A4B-ACF4-D856483256D4}"/>
              </a:ext>
            </a:extLst>
          </p:cNvPr>
          <p:cNvCxnSpPr>
            <a:cxnSpLocks/>
          </p:cNvCxnSpPr>
          <p:nvPr/>
        </p:nvCxnSpPr>
        <p:spPr>
          <a:xfrm>
            <a:off x="2034540" y="6528175"/>
            <a:ext cx="10157460" cy="0"/>
          </a:xfrm>
          <a:prstGeom prst="line">
            <a:avLst/>
          </a:prstGeom>
          <a:ln w="3175">
            <a:solidFill>
              <a:srgbClr val="99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40CA96-71F0-C34F-88D0-0E9FB10FFB10}"/>
              </a:ext>
            </a:extLst>
          </p:cNvPr>
          <p:cNvSpPr/>
          <p:nvPr/>
        </p:nvSpPr>
        <p:spPr>
          <a:xfrm>
            <a:off x="11854507" y="6312731"/>
            <a:ext cx="337494" cy="216313"/>
          </a:xfrm>
          <a:prstGeom prst="rect">
            <a:avLst/>
          </a:prstGeom>
          <a:solidFill>
            <a:srgbClr val="80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0"/>
              </a:rPr>
              <a:t>23</a:t>
            </a:r>
          </a:p>
        </p:txBody>
      </p:sp>
      <p:sp>
        <p:nvSpPr>
          <p:cNvPr id="15" name="Треугольник 14">
            <a:extLst>
              <a:ext uri="{FF2B5EF4-FFF2-40B4-BE49-F238E27FC236}">
                <a16:creationId xmlns:a16="http://schemas.microsoft.com/office/drawing/2014/main" id="{943E7D0F-685A-2C4B-AF27-65133471B39E}"/>
              </a:ext>
            </a:extLst>
          </p:cNvPr>
          <p:cNvSpPr/>
          <p:nvPr/>
        </p:nvSpPr>
        <p:spPr>
          <a:xfrm>
            <a:off x="11660538" y="6312731"/>
            <a:ext cx="193968" cy="216314"/>
          </a:xfrm>
          <a:prstGeom prst="triangle">
            <a:avLst>
              <a:gd name="adj" fmla="val 100000"/>
            </a:avLst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A302A6-0E50-2240-9603-9738B247C538}"/>
              </a:ext>
            </a:extLst>
          </p:cNvPr>
          <p:cNvSpPr txBox="1"/>
          <p:nvPr/>
        </p:nvSpPr>
        <p:spPr>
          <a:xfrm>
            <a:off x="6392037" y="2311426"/>
            <a:ext cx="3071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itchFamily="2" charset="0"/>
              </a:rPr>
              <a:t>Прижатие кулаком</a:t>
            </a:r>
          </a:p>
          <a:p>
            <a:endParaRPr lang="ru-RU" sz="1400" dirty="0">
              <a:latin typeface="Montserrat" pitchFamily="2" charset="0"/>
            </a:endParaRPr>
          </a:p>
          <a:p>
            <a:r>
              <a:rPr lang="ru-RU" sz="1400" dirty="0">
                <a:latin typeface="Montserrat" pitchFamily="2" charset="0"/>
              </a:rPr>
              <a:t>Давление на артерию выполняется кулаком, зафиксированным второй рукой, с использованием веса тела.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E646A2-069F-FF40-BA2C-786D4F6099B8}"/>
              </a:ext>
            </a:extLst>
          </p:cNvPr>
          <p:cNvSpPr txBox="1"/>
          <p:nvPr/>
        </p:nvSpPr>
        <p:spPr>
          <a:xfrm>
            <a:off x="2034538" y="888783"/>
            <a:ext cx="7429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Пальцевое прижатие бедренной</a:t>
            </a:r>
            <a:r>
              <a:rPr lang="ru-RU" sz="3000" b="1" dirty="0">
                <a:latin typeface="Montserrat" pitchFamily="2" charset="0"/>
              </a:rPr>
              <a:t> </a:t>
            </a:r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артерии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C12D8B-E788-994C-B41B-B4171D755D84}"/>
              </a:ext>
            </a:extLst>
          </p:cNvPr>
          <p:cNvSpPr txBox="1"/>
          <p:nvPr/>
        </p:nvSpPr>
        <p:spPr>
          <a:xfrm>
            <a:off x="2034540" y="6312731"/>
            <a:ext cx="396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80807F"/>
                </a:solidFill>
                <a:latin typeface="Montserrat" pitchFamily="2" charset="0"/>
              </a:rPr>
              <a:t>5.0. </a:t>
            </a:r>
            <a:r>
              <a:rPr lang="ru-RU" sz="1200" dirty="0">
                <a:solidFill>
                  <a:srgbClr val="80807F"/>
                </a:solidFill>
                <a:latin typeface="Montserrat" pitchFamily="2" charset="0"/>
              </a:rPr>
              <a:t>Остановка наружного кровотечения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802" y="4106167"/>
            <a:ext cx="2804300" cy="15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6627" y="3985404"/>
            <a:ext cx="2087593" cy="159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1785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985C58AB-E130-934D-86E1-45B4330730F9}"/>
              </a:ext>
            </a:extLst>
          </p:cNvPr>
          <p:cNvSpPr txBox="1"/>
          <p:nvPr/>
        </p:nvSpPr>
        <p:spPr>
          <a:xfrm>
            <a:off x="2034539" y="2115180"/>
            <a:ext cx="828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itchFamily="2" charset="0"/>
              </a:rPr>
              <a:t>Этот способ достаточно хорошо останавливает кровотечение за счет перегиба и </a:t>
            </a:r>
            <a:r>
              <a:rPr lang="ru-RU" sz="1400" dirty="0" err="1">
                <a:latin typeface="Montserrat" pitchFamily="2" charset="0"/>
              </a:rPr>
              <a:t>сдавления</a:t>
            </a:r>
            <a:r>
              <a:rPr lang="ru-RU" sz="1400" dirty="0">
                <a:latin typeface="Montserrat" pitchFamily="2" charset="0"/>
              </a:rPr>
              <a:t> кровеносного сосуда.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054B16-69BC-E34B-8E0D-A62443DA55CF}"/>
              </a:ext>
            </a:extLst>
          </p:cNvPr>
          <p:cNvSpPr/>
          <p:nvPr/>
        </p:nvSpPr>
        <p:spPr>
          <a:xfrm>
            <a:off x="2034539" y="2872600"/>
            <a:ext cx="2475571" cy="31761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A87D80D-1AD1-9A45-AD66-D6D73B3C3AD5}"/>
              </a:ext>
            </a:extLst>
          </p:cNvPr>
          <p:cNvSpPr/>
          <p:nvPr/>
        </p:nvSpPr>
        <p:spPr>
          <a:xfrm>
            <a:off x="7517593" y="2872600"/>
            <a:ext cx="2475571" cy="31761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F17A370-AFE0-5342-AB66-7ECFAB2E0E9A}"/>
              </a:ext>
            </a:extLst>
          </p:cNvPr>
          <p:cNvSpPr/>
          <p:nvPr/>
        </p:nvSpPr>
        <p:spPr>
          <a:xfrm>
            <a:off x="4776066" y="2872600"/>
            <a:ext cx="2475571" cy="31761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15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F5030E-6430-844C-A1CE-62BDF34672FE}"/>
              </a:ext>
            </a:extLst>
          </p:cNvPr>
          <p:cNvSpPr txBox="1"/>
          <p:nvPr/>
        </p:nvSpPr>
        <p:spPr>
          <a:xfrm>
            <a:off x="2198836" y="2980239"/>
            <a:ext cx="231127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atin typeface="Montserrat" pitchFamily="2" charset="0"/>
              </a:rPr>
              <a:t>Ранение предплечья</a:t>
            </a:r>
            <a:endParaRPr lang="en-GB" sz="1400" b="1" dirty="0">
              <a:latin typeface="Montserrat" pitchFamily="2" charset="0"/>
            </a:endParaRPr>
          </a:p>
          <a:p>
            <a:r>
              <a:rPr lang="ru-RU" sz="1300" dirty="0">
                <a:latin typeface="Montserrat" pitchFamily="2" charset="0"/>
              </a:rPr>
              <a:t>В локтевой сгиб вкладывается валик, конечность максимально сгибается в локтевом суставе, предплечье фиксируется к плечу, например, ремнем.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15A3F0-8836-0E4D-A648-2CD686CC4D1D}"/>
              </a:ext>
            </a:extLst>
          </p:cNvPr>
          <p:cNvCxnSpPr>
            <a:cxnSpLocks/>
          </p:cNvCxnSpPr>
          <p:nvPr/>
        </p:nvCxnSpPr>
        <p:spPr>
          <a:xfrm>
            <a:off x="2034540" y="6528175"/>
            <a:ext cx="10157460" cy="0"/>
          </a:xfrm>
          <a:prstGeom prst="line">
            <a:avLst/>
          </a:prstGeom>
          <a:ln w="3175">
            <a:solidFill>
              <a:srgbClr val="99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6D7E6F-9BCD-BA44-885D-403568605CFD}"/>
              </a:ext>
            </a:extLst>
          </p:cNvPr>
          <p:cNvSpPr/>
          <p:nvPr/>
        </p:nvSpPr>
        <p:spPr>
          <a:xfrm>
            <a:off x="11854507" y="6312731"/>
            <a:ext cx="337494" cy="216313"/>
          </a:xfrm>
          <a:prstGeom prst="rect">
            <a:avLst/>
          </a:prstGeom>
          <a:solidFill>
            <a:srgbClr val="80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0"/>
              </a:rPr>
              <a:t>24</a:t>
            </a:r>
          </a:p>
        </p:txBody>
      </p:sp>
      <p:sp>
        <p:nvSpPr>
          <p:cNvPr id="28" name="Треугольник 27">
            <a:extLst>
              <a:ext uri="{FF2B5EF4-FFF2-40B4-BE49-F238E27FC236}">
                <a16:creationId xmlns:a16="http://schemas.microsoft.com/office/drawing/2014/main" id="{014155CF-1BB2-6546-A8EF-CA7299CA1E7F}"/>
              </a:ext>
            </a:extLst>
          </p:cNvPr>
          <p:cNvSpPr/>
          <p:nvPr/>
        </p:nvSpPr>
        <p:spPr>
          <a:xfrm>
            <a:off x="11660538" y="6312731"/>
            <a:ext cx="193968" cy="216314"/>
          </a:xfrm>
          <a:prstGeom prst="triangle">
            <a:avLst>
              <a:gd name="adj" fmla="val 100000"/>
            </a:avLst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E646A2-069F-FF40-BA2C-786D4F6099B8}"/>
              </a:ext>
            </a:extLst>
          </p:cNvPr>
          <p:cNvSpPr txBox="1"/>
          <p:nvPr/>
        </p:nvSpPr>
        <p:spPr>
          <a:xfrm>
            <a:off x="2034538" y="888783"/>
            <a:ext cx="7429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Способ 4. Максимальное сгибание конечности в суставе </a:t>
            </a:r>
          </a:p>
        </p:txBody>
      </p:sp>
      <p:pic>
        <p:nvPicPr>
          <p:cNvPr id="23" name="Рисунок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333" y="4587507"/>
            <a:ext cx="1566406" cy="13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5F5030E-6430-844C-A1CE-62BDF34672FE}"/>
              </a:ext>
            </a:extLst>
          </p:cNvPr>
          <p:cNvSpPr txBox="1"/>
          <p:nvPr/>
        </p:nvSpPr>
        <p:spPr>
          <a:xfrm>
            <a:off x="4940363" y="2980239"/>
            <a:ext cx="231127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atin typeface="Montserrat" pitchFamily="2" charset="0"/>
              </a:rPr>
              <a:t>Ранение стопы, голени</a:t>
            </a:r>
            <a:endParaRPr lang="en-GB" sz="1400" b="1" dirty="0">
              <a:latin typeface="Montserrat" pitchFamily="2" charset="0"/>
            </a:endParaRPr>
          </a:p>
          <a:p>
            <a:r>
              <a:rPr lang="ru-RU" sz="1300" dirty="0">
                <a:latin typeface="Montserrat" pitchFamily="2" charset="0"/>
              </a:rPr>
              <a:t>В подколенную ямку вкладывается несколько бинтов или валик из ткани, конечность сгибается в коленном суставе и фиксируется бинтом.</a:t>
            </a:r>
          </a:p>
        </p:txBody>
      </p:sp>
      <p:pic>
        <p:nvPicPr>
          <p:cNvPr id="27" name="Рисунок 2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225" y="4587507"/>
            <a:ext cx="1378785" cy="131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F5030E-6430-844C-A1CE-62BDF34672FE}"/>
              </a:ext>
            </a:extLst>
          </p:cNvPr>
          <p:cNvSpPr txBox="1"/>
          <p:nvPr/>
        </p:nvSpPr>
        <p:spPr>
          <a:xfrm>
            <a:off x="7664638" y="2985206"/>
            <a:ext cx="231127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atin typeface="Montserrat" pitchFamily="2" charset="0"/>
              </a:rPr>
              <a:t>Ранение бедра</a:t>
            </a:r>
            <a:endParaRPr lang="en-GB" sz="1400" b="1" dirty="0">
              <a:latin typeface="Montserrat" pitchFamily="2" charset="0"/>
            </a:endParaRPr>
          </a:p>
          <a:p>
            <a:r>
              <a:rPr lang="ru-RU" sz="1300" dirty="0">
                <a:latin typeface="Montserrat" pitchFamily="2" charset="0"/>
              </a:rPr>
              <a:t>В область паховой складки вкладывается сверток из ткани или несколько бинтов, колено притягивается к груди и фиксируется руками или бинтом.</a:t>
            </a:r>
          </a:p>
        </p:txBody>
      </p:sp>
      <p:pic>
        <p:nvPicPr>
          <p:cNvPr id="38" name="Рисунок 3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0153" y="4565289"/>
            <a:ext cx="1498108" cy="134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BC12D8B-E788-994C-B41B-B4171D755D84}"/>
              </a:ext>
            </a:extLst>
          </p:cNvPr>
          <p:cNvSpPr txBox="1"/>
          <p:nvPr/>
        </p:nvSpPr>
        <p:spPr>
          <a:xfrm>
            <a:off x="2034540" y="6312731"/>
            <a:ext cx="396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80807F"/>
                </a:solidFill>
                <a:latin typeface="Montserrat" pitchFamily="2" charset="0"/>
              </a:rPr>
              <a:t>5.0. </a:t>
            </a:r>
            <a:r>
              <a:rPr lang="ru-RU" sz="1200" dirty="0">
                <a:solidFill>
                  <a:srgbClr val="80807F"/>
                </a:solidFill>
                <a:latin typeface="Montserrat" pitchFamily="2" charset="0"/>
              </a:rPr>
              <a:t>Остановка наружного кровотечения</a:t>
            </a:r>
          </a:p>
        </p:txBody>
      </p:sp>
    </p:spTree>
    <p:extLst>
      <p:ext uri="{BB962C8B-B14F-4D97-AF65-F5344CB8AC3E}">
        <p14:creationId xmlns:p14="http://schemas.microsoft.com/office/powerpoint/2010/main" val="334418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E1DD645-8689-FA47-AE37-8CBDA96F0848}"/>
              </a:ext>
            </a:extLst>
          </p:cNvPr>
          <p:cNvSpPr/>
          <p:nvPr/>
        </p:nvSpPr>
        <p:spPr>
          <a:xfrm>
            <a:off x="2034538" y="2034214"/>
            <a:ext cx="2294763" cy="4004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5E20D08-D227-F744-900E-FF3EB7FC51A5}"/>
              </a:ext>
            </a:extLst>
          </p:cNvPr>
          <p:cNvSpPr/>
          <p:nvPr/>
        </p:nvSpPr>
        <p:spPr>
          <a:xfrm>
            <a:off x="4496384" y="2034214"/>
            <a:ext cx="2294763" cy="4004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B4AAA04-EE78-144A-A306-D9F9F7D2C0AB}"/>
              </a:ext>
            </a:extLst>
          </p:cNvPr>
          <p:cNvSpPr/>
          <p:nvPr/>
        </p:nvSpPr>
        <p:spPr>
          <a:xfrm>
            <a:off x="6958230" y="2034214"/>
            <a:ext cx="2294763" cy="4004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96FA0C2-0E1B-2E4D-B246-173D135D2E3F}"/>
              </a:ext>
            </a:extLst>
          </p:cNvPr>
          <p:cNvSpPr/>
          <p:nvPr/>
        </p:nvSpPr>
        <p:spPr>
          <a:xfrm>
            <a:off x="9420076" y="2034214"/>
            <a:ext cx="2294763" cy="4004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83B519-DC79-8149-97D5-BAAEBC7E2490}"/>
              </a:ext>
            </a:extLst>
          </p:cNvPr>
          <p:cNvSpPr txBox="1"/>
          <p:nvPr/>
        </p:nvSpPr>
        <p:spPr>
          <a:xfrm>
            <a:off x="2116979" y="5101764"/>
            <a:ext cx="2126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itchFamily="2" charset="0"/>
              </a:rPr>
              <a:t>Жгут накладывается только при артериальном кровотечении при ранении плеча и бедра.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E6399C1-3A64-5B4C-899C-7CB316BAB18D}"/>
              </a:ext>
            </a:extLst>
          </p:cNvPr>
          <p:cNvSpPr/>
          <p:nvPr/>
        </p:nvSpPr>
        <p:spPr>
          <a:xfrm>
            <a:off x="2203239" y="4578690"/>
            <a:ext cx="1413072" cy="332614"/>
          </a:xfrm>
          <a:prstGeom prst="rect">
            <a:avLst/>
          </a:prstGeom>
          <a:solidFill>
            <a:srgbClr val="999899"/>
          </a:solidFill>
          <a:ln>
            <a:noFill/>
          </a:ln>
          <a:effectLst>
            <a:outerShdw blurRad="495300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Montserrat" pitchFamily="2" charset="0"/>
              </a:rPr>
              <a:t>Правило 1</a:t>
            </a:r>
            <a:endParaRPr lang="en-GB" sz="1600" b="1" dirty="0">
              <a:latin typeface="Montserrat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5C0B01-2507-AB40-857D-BF52C8D47183}"/>
              </a:ext>
            </a:extLst>
          </p:cNvPr>
          <p:cNvSpPr txBox="1"/>
          <p:nvPr/>
        </p:nvSpPr>
        <p:spPr>
          <a:xfrm>
            <a:off x="4569702" y="5101764"/>
            <a:ext cx="2143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itchFamily="2" charset="0"/>
              </a:rPr>
              <a:t>Жгут накладывается между раной и сердцем, максимально близко к ране.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9B84173-27E9-6E40-BE08-A506972BFB09}"/>
              </a:ext>
            </a:extLst>
          </p:cNvPr>
          <p:cNvSpPr/>
          <p:nvPr/>
        </p:nvSpPr>
        <p:spPr>
          <a:xfrm>
            <a:off x="7125616" y="4586861"/>
            <a:ext cx="1413072" cy="332614"/>
          </a:xfrm>
          <a:prstGeom prst="rect">
            <a:avLst/>
          </a:prstGeom>
          <a:solidFill>
            <a:srgbClr val="999899"/>
          </a:solidFill>
          <a:ln>
            <a:noFill/>
          </a:ln>
          <a:effectLst>
            <a:outerShdw blurRad="495300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Montserrat" pitchFamily="2" charset="0"/>
              </a:rPr>
              <a:t>Правило 3</a:t>
            </a:r>
            <a:endParaRPr lang="en-GB" sz="1600" b="1" dirty="0">
              <a:latin typeface="Montserrat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84562F-CAF0-634A-96F7-6CA2B0F00AC3}"/>
              </a:ext>
            </a:extLst>
          </p:cNvPr>
          <p:cNvSpPr txBox="1"/>
          <p:nvPr/>
        </p:nvSpPr>
        <p:spPr>
          <a:xfrm>
            <a:off x="7047982" y="5101764"/>
            <a:ext cx="212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itchFamily="2" charset="0"/>
              </a:rPr>
              <a:t>Жгут накладывается только поверх одежды или тканевой (бинтовой) прокладки.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EE7492-6778-F143-B338-D67AFE095CB1}"/>
              </a:ext>
            </a:extLst>
          </p:cNvPr>
          <p:cNvSpPr txBox="1"/>
          <p:nvPr/>
        </p:nvSpPr>
        <p:spPr>
          <a:xfrm>
            <a:off x="9500544" y="5101764"/>
            <a:ext cx="2128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itchFamily="2" charset="0"/>
              </a:rPr>
              <a:t>Жгут перед наложением  заводится за конечность и растягивается.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8737B3B-2D03-464B-ADB1-18B36EB97532}"/>
              </a:ext>
            </a:extLst>
          </p:cNvPr>
          <p:cNvCxnSpPr>
            <a:cxnSpLocks/>
          </p:cNvCxnSpPr>
          <p:nvPr/>
        </p:nvCxnSpPr>
        <p:spPr>
          <a:xfrm>
            <a:off x="2034540" y="6528175"/>
            <a:ext cx="10157460" cy="0"/>
          </a:xfrm>
          <a:prstGeom prst="line">
            <a:avLst/>
          </a:prstGeom>
          <a:ln w="3175">
            <a:solidFill>
              <a:srgbClr val="99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F5034DC-BCE7-1648-AB05-A96D282DEF20}"/>
              </a:ext>
            </a:extLst>
          </p:cNvPr>
          <p:cNvSpPr/>
          <p:nvPr/>
        </p:nvSpPr>
        <p:spPr>
          <a:xfrm>
            <a:off x="11854507" y="6312731"/>
            <a:ext cx="337494" cy="216313"/>
          </a:xfrm>
          <a:prstGeom prst="rect">
            <a:avLst/>
          </a:prstGeom>
          <a:solidFill>
            <a:srgbClr val="80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0"/>
              </a:rPr>
              <a:t>25</a:t>
            </a:r>
          </a:p>
        </p:txBody>
      </p:sp>
      <p:sp>
        <p:nvSpPr>
          <p:cNvPr id="25" name="Треугольник 24">
            <a:extLst>
              <a:ext uri="{FF2B5EF4-FFF2-40B4-BE49-F238E27FC236}">
                <a16:creationId xmlns:a16="http://schemas.microsoft.com/office/drawing/2014/main" id="{983FD248-F889-C44A-BFA1-EE8FA97F5134}"/>
              </a:ext>
            </a:extLst>
          </p:cNvPr>
          <p:cNvSpPr/>
          <p:nvPr/>
        </p:nvSpPr>
        <p:spPr>
          <a:xfrm>
            <a:off x="11660538" y="6312731"/>
            <a:ext cx="193968" cy="216314"/>
          </a:xfrm>
          <a:prstGeom prst="triangle">
            <a:avLst>
              <a:gd name="adj" fmla="val 100000"/>
            </a:avLst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E646A2-069F-FF40-BA2C-786D4F6099B8}"/>
              </a:ext>
            </a:extLst>
          </p:cNvPr>
          <p:cNvSpPr txBox="1"/>
          <p:nvPr/>
        </p:nvSpPr>
        <p:spPr>
          <a:xfrm>
            <a:off x="2034537" y="888783"/>
            <a:ext cx="9520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Способ 5. Наложение кровоостанавливающего жгута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/>
          <a:srcRect l="15780" r="1578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452F493-2ABF-844D-8CC2-AC25EBC03461}"/>
              </a:ext>
            </a:extLst>
          </p:cNvPr>
          <p:cNvSpPr/>
          <p:nvPr/>
        </p:nvSpPr>
        <p:spPr>
          <a:xfrm>
            <a:off x="4647336" y="4586861"/>
            <a:ext cx="1413072" cy="332614"/>
          </a:xfrm>
          <a:prstGeom prst="rect">
            <a:avLst/>
          </a:prstGeom>
          <a:solidFill>
            <a:srgbClr val="0063C7"/>
          </a:solidFill>
          <a:ln>
            <a:noFill/>
          </a:ln>
          <a:effectLst>
            <a:outerShdw blurRad="495300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Montserrat" pitchFamily="2" charset="0"/>
              </a:rPr>
              <a:t>Правило 2</a:t>
            </a:r>
            <a:endParaRPr lang="en-GB" sz="1600" b="1" dirty="0">
              <a:latin typeface="Montserrat" pitchFamily="2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452F493-2ABF-844D-8CC2-AC25EBC03461}"/>
              </a:ext>
            </a:extLst>
          </p:cNvPr>
          <p:cNvSpPr/>
          <p:nvPr/>
        </p:nvSpPr>
        <p:spPr>
          <a:xfrm>
            <a:off x="9586805" y="4581580"/>
            <a:ext cx="1413072" cy="332614"/>
          </a:xfrm>
          <a:prstGeom prst="rect">
            <a:avLst/>
          </a:prstGeom>
          <a:solidFill>
            <a:srgbClr val="0063C7"/>
          </a:solidFill>
          <a:ln>
            <a:noFill/>
          </a:ln>
          <a:effectLst>
            <a:outerShdw blurRad="495300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Montserrat" pitchFamily="2" charset="0"/>
              </a:rPr>
              <a:t>Правило 4</a:t>
            </a:r>
            <a:endParaRPr lang="en-GB" sz="1600" b="1" dirty="0">
              <a:latin typeface="Montserrat" pitchFamily="2" charset="0"/>
            </a:endParaRPr>
          </a:p>
        </p:txBody>
      </p:sp>
      <p:pic>
        <p:nvPicPr>
          <p:cNvPr id="1027" name="Picture 3" descr="C:\Users\Works\Desktop\Снимок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/>
          <a:srcRect l="664" r="664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/>
          <a:srcRect t="4467" b="44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Works\Desktop\Снимок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5"/>
          <a:srcRect t="6102" b="610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C12D8B-E788-994C-B41B-B4171D755D84}"/>
              </a:ext>
            </a:extLst>
          </p:cNvPr>
          <p:cNvSpPr txBox="1"/>
          <p:nvPr/>
        </p:nvSpPr>
        <p:spPr>
          <a:xfrm>
            <a:off x="2034540" y="6312731"/>
            <a:ext cx="396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80807F"/>
                </a:solidFill>
                <a:latin typeface="Montserrat" pitchFamily="2" charset="0"/>
              </a:rPr>
              <a:t>5.0. </a:t>
            </a:r>
            <a:r>
              <a:rPr lang="ru-RU" sz="1200" dirty="0">
                <a:solidFill>
                  <a:srgbClr val="80807F"/>
                </a:solidFill>
                <a:latin typeface="Montserrat" pitchFamily="2" charset="0"/>
              </a:rPr>
              <a:t>Остановка наружного кровотечения</a:t>
            </a:r>
          </a:p>
        </p:txBody>
      </p:sp>
    </p:spTree>
    <p:extLst>
      <p:ext uri="{BB962C8B-B14F-4D97-AF65-F5344CB8AC3E}">
        <p14:creationId xmlns:p14="http://schemas.microsoft.com/office/powerpoint/2010/main" val="135136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9CE646A2-069F-FF40-BA2C-786D4F6099B8}"/>
              </a:ext>
            </a:extLst>
          </p:cNvPr>
          <p:cNvSpPr txBox="1"/>
          <p:nvPr/>
        </p:nvSpPr>
        <p:spPr>
          <a:xfrm>
            <a:off x="2034539" y="888783"/>
            <a:ext cx="8265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Наложение кровоостанавливающего жгута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EF11A8-E3CF-9D4E-8376-1B480EE96431}"/>
              </a:ext>
            </a:extLst>
          </p:cNvPr>
          <p:cNvSpPr/>
          <p:nvPr/>
        </p:nvSpPr>
        <p:spPr>
          <a:xfrm>
            <a:off x="2120800" y="2747909"/>
            <a:ext cx="2615098" cy="3178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429F48B3-C337-7043-9A04-74C53BDA987D}"/>
              </a:ext>
            </a:extLst>
          </p:cNvPr>
          <p:cNvSpPr/>
          <p:nvPr/>
        </p:nvSpPr>
        <p:spPr>
          <a:xfrm rot="8100000">
            <a:off x="3336563" y="2618505"/>
            <a:ext cx="292346" cy="29234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97698E8-C0D3-5542-9869-442B6FBEA7F0}"/>
              </a:ext>
            </a:extLst>
          </p:cNvPr>
          <p:cNvSpPr/>
          <p:nvPr/>
        </p:nvSpPr>
        <p:spPr>
          <a:xfrm rot="5400000">
            <a:off x="6921663" y="-2501065"/>
            <a:ext cx="45719" cy="9819968"/>
          </a:xfrm>
          <a:prstGeom prst="rect">
            <a:avLst/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4D3C5DC-F119-0946-AF45-1AF828E13557}"/>
              </a:ext>
            </a:extLst>
          </p:cNvPr>
          <p:cNvSpPr/>
          <p:nvPr/>
        </p:nvSpPr>
        <p:spPr>
          <a:xfrm rot="5400000">
            <a:off x="3401736" y="2321775"/>
            <a:ext cx="162000" cy="162000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7075726-2421-0B49-AEB3-661CB0C5D185}"/>
              </a:ext>
            </a:extLst>
          </p:cNvPr>
          <p:cNvSpPr/>
          <p:nvPr/>
        </p:nvSpPr>
        <p:spPr>
          <a:xfrm rot="5400000">
            <a:off x="6859585" y="2321775"/>
            <a:ext cx="162000" cy="162000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E9F771E-2138-8A49-A392-C80263775EAA}"/>
              </a:ext>
            </a:extLst>
          </p:cNvPr>
          <p:cNvSpPr/>
          <p:nvPr/>
        </p:nvSpPr>
        <p:spPr>
          <a:xfrm>
            <a:off x="9077655" y="2747910"/>
            <a:ext cx="2613600" cy="317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ый треугольник 27">
            <a:extLst>
              <a:ext uri="{FF2B5EF4-FFF2-40B4-BE49-F238E27FC236}">
                <a16:creationId xmlns:a16="http://schemas.microsoft.com/office/drawing/2014/main" id="{EAFB3588-3A9F-714E-A991-AB8754E6FC76}"/>
              </a:ext>
            </a:extLst>
          </p:cNvPr>
          <p:cNvSpPr/>
          <p:nvPr/>
        </p:nvSpPr>
        <p:spPr>
          <a:xfrm rot="8100000">
            <a:off x="10235010" y="2618505"/>
            <a:ext cx="292346" cy="29234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8D67769-5361-B04E-A22E-B2749279A833}"/>
              </a:ext>
            </a:extLst>
          </p:cNvPr>
          <p:cNvSpPr/>
          <p:nvPr/>
        </p:nvSpPr>
        <p:spPr>
          <a:xfrm rot="5400000">
            <a:off x="10300183" y="2321775"/>
            <a:ext cx="162000" cy="162000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1755E6-F1D4-FD45-8115-7608C76CFA5C}"/>
              </a:ext>
            </a:extLst>
          </p:cNvPr>
          <p:cNvSpPr txBox="1"/>
          <p:nvPr/>
        </p:nvSpPr>
        <p:spPr>
          <a:xfrm>
            <a:off x="2234242" y="2929298"/>
            <a:ext cx="24067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latin typeface="Montserrat" pitchFamily="2" charset="0"/>
              </a:rPr>
              <a:t>Правило 5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Montserrat" pitchFamily="2" charset="0"/>
              </a:rPr>
              <a:t>Первый (растянутый) тур жгута останавливает кровотечение, а каждый последующий фиксирующий тур примерно наполовину перекрывает предыдущий.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65FEEC-807E-0940-84A3-3C7CB57D2EBD}"/>
              </a:ext>
            </a:extLst>
          </p:cNvPr>
          <p:cNvSpPr txBox="1"/>
          <p:nvPr/>
        </p:nvSpPr>
        <p:spPr>
          <a:xfrm>
            <a:off x="9187132" y="2929298"/>
            <a:ext cx="236363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latin typeface="Montserrat" pitchFamily="2" charset="0"/>
              </a:rPr>
              <a:t>Правило 7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latin typeface="Montserrat" pitchFamily="2" charset="0"/>
              </a:rPr>
              <a:t>Жгут запрещено закрывать повязкой или одеждой.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Montserrat" pitchFamily="2" charset="0"/>
              </a:rPr>
              <a:t>Максимальное время нахождения жгута на конечности не более </a:t>
            </a:r>
            <a:r>
              <a:rPr lang="ru-RU" sz="1400" b="1" dirty="0">
                <a:latin typeface="Adobe Fangsong Std R" pitchFamily="18" charset="-128"/>
                <a:ea typeface="Adobe Fangsong Std R" pitchFamily="18" charset="-128"/>
              </a:rPr>
              <a:t>60</a:t>
            </a:r>
            <a:r>
              <a:rPr lang="ru-RU" sz="1400" dirty="0">
                <a:latin typeface="Montserrat" pitchFamily="2" charset="0"/>
              </a:rPr>
              <a:t> минут в теплое время года и </a:t>
            </a:r>
            <a:r>
              <a:rPr lang="ru-RU" sz="1400" b="1" dirty="0">
                <a:latin typeface="Adobe Fangsong Std R" pitchFamily="18" charset="-128"/>
                <a:ea typeface="Adobe Fangsong Std R" pitchFamily="18" charset="-128"/>
              </a:rPr>
              <a:t>30</a:t>
            </a:r>
            <a:r>
              <a:rPr lang="ru-RU" sz="1400" dirty="0">
                <a:latin typeface="Montserrat" pitchFamily="2" charset="0"/>
              </a:rPr>
              <a:t> минут в холодное.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540A80C-9D7E-464E-BC38-8B3B41644510}"/>
              </a:ext>
            </a:extLst>
          </p:cNvPr>
          <p:cNvCxnSpPr>
            <a:cxnSpLocks/>
          </p:cNvCxnSpPr>
          <p:nvPr/>
        </p:nvCxnSpPr>
        <p:spPr>
          <a:xfrm>
            <a:off x="2034540" y="6528175"/>
            <a:ext cx="10157460" cy="0"/>
          </a:xfrm>
          <a:prstGeom prst="line">
            <a:avLst/>
          </a:prstGeom>
          <a:ln w="3175">
            <a:solidFill>
              <a:srgbClr val="99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E24A38B-8F88-AA41-A8C8-64F89C17E0E4}"/>
              </a:ext>
            </a:extLst>
          </p:cNvPr>
          <p:cNvSpPr/>
          <p:nvPr/>
        </p:nvSpPr>
        <p:spPr>
          <a:xfrm>
            <a:off x="11854507" y="6312731"/>
            <a:ext cx="337494" cy="216313"/>
          </a:xfrm>
          <a:prstGeom prst="rect">
            <a:avLst/>
          </a:prstGeom>
          <a:solidFill>
            <a:srgbClr val="80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0"/>
              </a:rPr>
              <a:t>26</a:t>
            </a:r>
          </a:p>
        </p:txBody>
      </p:sp>
      <p:sp>
        <p:nvSpPr>
          <p:cNvPr id="42" name="Треугольник 41">
            <a:extLst>
              <a:ext uri="{FF2B5EF4-FFF2-40B4-BE49-F238E27FC236}">
                <a16:creationId xmlns:a16="http://schemas.microsoft.com/office/drawing/2014/main" id="{33611CEE-B8B9-A242-AE1F-A952F4E8620F}"/>
              </a:ext>
            </a:extLst>
          </p:cNvPr>
          <p:cNvSpPr/>
          <p:nvPr/>
        </p:nvSpPr>
        <p:spPr>
          <a:xfrm>
            <a:off x="11660538" y="6312731"/>
            <a:ext cx="193968" cy="216314"/>
          </a:xfrm>
          <a:prstGeom prst="triangle">
            <a:avLst>
              <a:gd name="adj" fmla="val 100000"/>
            </a:avLst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E9F771E-2138-8A49-A392-C80263775EAA}"/>
              </a:ext>
            </a:extLst>
          </p:cNvPr>
          <p:cNvSpPr/>
          <p:nvPr/>
        </p:nvSpPr>
        <p:spPr>
          <a:xfrm>
            <a:off x="5642317" y="2747910"/>
            <a:ext cx="2613600" cy="317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ый треугольник 37">
            <a:extLst>
              <a:ext uri="{FF2B5EF4-FFF2-40B4-BE49-F238E27FC236}">
                <a16:creationId xmlns:a16="http://schemas.microsoft.com/office/drawing/2014/main" id="{EAFB3588-3A9F-714E-A991-AB8754E6FC76}"/>
              </a:ext>
            </a:extLst>
          </p:cNvPr>
          <p:cNvSpPr/>
          <p:nvPr/>
        </p:nvSpPr>
        <p:spPr>
          <a:xfrm rot="8100000">
            <a:off x="6799672" y="2618505"/>
            <a:ext cx="292346" cy="29234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65FEEC-807E-0940-84A3-3C7CB57D2EBD}"/>
              </a:ext>
            </a:extLst>
          </p:cNvPr>
          <p:cNvSpPr txBox="1"/>
          <p:nvPr/>
        </p:nvSpPr>
        <p:spPr>
          <a:xfrm>
            <a:off x="5745199" y="2929298"/>
            <a:ext cx="241583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latin typeface="Montserrat" pitchFamily="2" charset="0"/>
              </a:rPr>
              <a:t>Правило 6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Montserrat" pitchFamily="2" charset="0"/>
              </a:rPr>
              <a:t>Точное время наложения жгута указывается в записке, помещенной под жгут.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C12D8B-E788-994C-B41B-B4171D755D84}"/>
              </a:ext>
            </a:extLst>
          </p:cNvPr>
          <p:cNvSpPr txBox="1"/>
          <p:nvPr/>
        </p:nvSpPr>
        <p:spPr>
          <a:xfrm>
            <a:off x="2034540" y="6312731"/>
            <a:ext cx="396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80807F"/>
                </a:solidFill>
                <a:latin typeface="Montserrat" pitchFamily="2" charset="0"/>
              </a:rPr>
              <a:t>5.0. </a:t>
            </a:r>
            <a:r>
              <a:rPr lang="ru-RU" sz="1200" dirty="0">
                <a:solidFill>
                  <a:srgbClr val="80807F"/>
                </a:solidFill>
                <a:latin typeface="Montserrat" pitchFamily="2" charset="0"/>
              </a:rPr>
              <a:t>Остановка наружного кровотечения</a:t>
            </a:r>
          </a:p>
        </p:txBody>
      </p:sp>
      <p:pic>
        <p:nvPicPr>
          <p:cNvPr id="23" name="Рисунок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056" y="4632384"/>
            <a:ext cx="1533865" cy="116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9489" y="4369746"/>
            <a:ext cx="1449199" cy="137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50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1818EAA-E977-414F-8D5E-2F7D0E353BF8}"/>
              </a:ext>
            </a:extLst>
          </p:cNvPr>
          <p:cNvSpPr/>
          <p:nvPr/>
        </p:nvSpPr>
        <p:spPr>
          <a:xfrm>
            <a:off x="4856673" y="2332612"/>
            <a:ext cx="3157268" cy="3673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9899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B8AECA-01E6-CB42-8F5F-367CF52EC8EB}"/>
              </a:ext>
            </a:extLst>
          </p:cNvPr>
          <p:cNvSpPr/>
          <p:nvPr/>
        </p:nvSpPr>
        <p:spPr>
          <a:xfrm rot="5400000">
            <a:off x="6390766" y="709708"/>
            <a:ext cx="86280" cy="3157268"/>
          </a:xfrm>
          <a:prstGeom prst="rect">
            <a:avLst/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7F6BA1-697E-B34D-9C48-38ACA999964F}"/>
              </a:ext>
            </a:extLst>
          </p:cNvPr>
          <p:cNvSpPr/>
          <p:nvPr/>
        </p:nvSpPr>
        <p:spPr>
          <a:xfrm>
            <a:off x="2034541" y="2332609"/>
            <a:ext cx="2589217" cy="3673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762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9899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99BF6F8-7C04-C543-9DF9-D8E751A1CC9F}"/>
              </a:ext>
            </a:extLst>
          </p:cNvPr>
          <p:cNvSpPr/>
          <p:nvPr/>
        </p:nvSpPr>
        <p:spPr>
          <a:xfrm rot="5400000">
            <a:off x="3286008" y="993732"/>
            <a:ext cx="86280" cy="2589216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A302A6-0E50-2240-9603-9738B247C538}"/>
              </a:ext>
            </a:extLst>
          </p:cNvPr>
          <p:cNvSpPr txBox="1"/>
          <p:nvPr/>
        </p:nvSpPr>
        <p:spPr>
          <a:xfrm>
            <a:off x="2242160" y="2494851"/>
            <a:ext cx="22349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>
                <a:latin typeface="Montserrat" pitchFamily="2" charset="0"/>
              </a:rPr>
              <a:t>Правило 8</a:t>
            </a:r>
            <a:endParaRPr lang="ru-RU" sz="1600" dirty="0">
              <a:latin typeface="Montserrat" pitchFamily="2" charset="0"/>
            </a:endParaRPr>
          </a:p>
          <a:p>
            <a:r>
              <a:rPr lang="ru-RU" sz="1400" dirty="0">
                <a:latin typeface="Montserrat" pitchFamily="2" charset="0"/>
              </a:rPr>
              <a:t>После наложения жгута конечность иммобилизуется (</a:t>
            </a:r>
            <a:r>
              <a:rPr lang="ru-RU" sz="1400" dirty="0" err="1">
                <a:latin typeface="Montserrat" pitchFamily="2" charset="0"/>
              </a:rPr>
              <a:t>обездвиживается</a:t>
            </a:r>
            <a:r>
              <a:rPr lang="ru-RU" sz="1400" dirty="0">
                <a:latin typeface="Montserrat" pitchFamily="2" charset="0"/>
              </a:rPr>
              <a:t>) и </a:t>
            </a:r>
            <a:r>
              <a:rPr lang="ru-RU" sz="1400" dirty="0" err="1">
                <a:latin typeface="Montserrat" pitchFamily="2" charset="0"/>
              </a:rPr>
              <a:t>термоизолируется</a:t>
            </a:r>
            <a:r>
              <a:rPr lang="ru-RU" sz="1400" dirty="0">
                <a:latin typeface="Montserrat" pitchFamily="2" charset="0"/>
              </a:rPr>
              <a:t> (утепляется) доступными способами.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7692081-B223-6A4B-ACF4-D856483256D4}"/>
              </a:ext>
            </a:extLst>
          </p:cNvPr>
          <p:cNvCxnSpPr>
            <a:cxnSpLocks/>
          </p:cNvCxnSpPr>
          <p:nvPr/>
        </p:nvCxnSpPr>
        <p:spPr>
          <a:xfrm>
            <a:off x="2034540" y="6528175"/>
            <a:ext cx="10157460" cy="0"/>
          </a:xfrm>
          <a:prstGeom prst="line">
            <a:avLst/>
          </a:prstGeom>
          <a:ln w="3175">
            <a:solidFill>
              <a:srgbClr val="99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40CA96-71F0-C34F-88D0-0E9FB10FFB10}"/>
              </a:ext>
            </a:extLst>
          </p:cNvPr>
          <p:cNvSpPr/>
          <p:nvPr/>
        </p:nvSpPr>
        <p:spPr>
          <a:xfrm>
            <a:off x="11854507" y="6312731"/>
            <a:ext cx="337494" cy="216313"/>
          </a:xfrm>
          <a:prstGeom prst="rect">
            <a:avLst/>
          </a:prstGeom>
          <a:solidFill>
            <a:srgbClr val="80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0"/>
              </a:rPr>
              <a:t>27</a:t>
            </a:r>
          </a:p>
        </p:txBody>
      </p:sp>
      <p:sp>
        <p:nvSpPr>
          <p:cNvPr id="15" name="Треугольник 14">
            <a:extLst>
              <a:ext uri="{FF2B5EF4-FFF2-40B4-BE49-F238E27FC236}">
                <a16:creationId xmlns:a16="http://schemas.microsoft.com/office/drawing/2014/main" id="{943E7D0F-685A-2C4B-AF27-65133471B39E}"/>
              </a:ext>
            </a:extLst>
          </p:cNvPr>
          <p:cNvSpPr/>
          <p:nvPr/>
        </p:nvSpPr>
        <p:spPr>
          <a:xfrm>
            <a:off x="11660538" y="6312731"/>
            <a:ext cx="193968" cy="216314"/>
          </a:xfrm>
          <a:prstGeom prst="triangle">
            <a:avLst>
              <a:gd name="adj" fmla="val 100000"/>
            </a:avLst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E646A2-069F-FF40-BA2C-786D4F6099B8}"/>
              </a:ext>
            </a:extLst>
          </p:cNvPr>
          <p:cNvSpPr txBox="1"/>
          <p:nvPr/>
        </p:nvSpPr>
        <p:spPr>
          <a:xfrm>
            <a:off x="2034539" y="888783"/>
            <a:ext cx="8084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Наложение кровоостанавливающего жгута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1818EAA-E977-414F-8D5E-2F7D0E353BF8}"/>
              </a:ext>
            </a:extLst>
          </p:cNvPr>
          <p:cNvSpPr/>
          <p:nvPr/>
        </p:nvSpPr>
        <p:spPr>
          <a:xfrm>
            <a:off x="8218266" y="2331480"/>
            <a:ext cx="2588400" cy="3673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9899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6B8AECA-01E6-CB42-8F5F-367CF52EC8EB}"/>
              </a:ext>
            </a:extLst>
          </p:cNvPr>
          <p:cNvSpPr/>
          <p:nvPr/>
        </p:nvSpPr>
        <p:spPr>
          <a:xfrm rot="5400000">
            <a:off x="9467925" y="993010"/>
            <a:ext cx="86280" cy="2588400"/>
          </a:xfrm>
          <a:prstGeom prst="rect">
            <a:avLst/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A302A6-0E50-2240-9603-9738B247C538}"/>
              </a:ext>
            </a:extLst>
          </p:cNvPr>
          <p:cNvSpPr txBox="1"/>
          <p:nvPr/>
        </p:nvSpPr>
        <p:spPr>
          <a:xfrm>
            <a:off x="4977442" y="2494851"/>
            <a:ext cx="29071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>
                <a:latin typeface="Montserrat" pitchFamily="2" charset="0"/>
              </a:rPr>
              <a:t>Правило 9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Montserrat" pitchFamily="2" charset="0"/>
              </a:rPr>
              <a:t>При истечении времени наложения жгута и отсутствия медицинской помощь осуществляется пальцевое прижатие артерии выше жгута, жгут снимается на </a:t>
            </a:r>
            <a:r>
              <a:rPr lang="ru-RU" sz="1400" b="1" dirty="0">
                <a:latin typeface="Adobe Fangsong Std R" pitchFamily="18" charset="-128"/>
                <a:ea typeface="Adobe Fangsong Std R" pitchFamily="18" charset="-128"/>
              </a:rPr>
              <a:t>15</a:t>
            </a:r>
            <a:r>
              <a:rPr lang="ru-RU" sz="1400" dirty="0">
                <a:latin typeface="Montserrat" pitchFamily="2" charset="0"/>
              </a:rPr>
              <a:t> минут, выполняется лёгкий массаж конечности (по возможности) и снова накладывается жгут чуть выше предыдущего места наложения.</a:t>
            </a:r>
          </a:p>
          <a:p>
            <a:r>
              <a:rPr lang="ru-RU" sz="1400" dirty="0">
                <a:latin typeface="Montserrat" pitchFamily="2" charset="0"/>
              </a:rPr>
              <a:t>Максимальное время повторного наложения – </a:t>
            </a:r>
            <a:r>
              <a:rPr lang="ru-RU" sz="1400" b="1" dirty="0">
                <a:latin typeface="Adobe Fangsong Std R" pitchFamily="18" charset="-128"/>
                <a:ea typeface="Adobe Fangsong Std R" pitchFamily="18" charset="-128"/>
              </a:rPr>
              <a:t>15</a:t>
            </a:r>
            <a:r>
              <a:rPr lang="ru-RU" sz="1400" dirty="0">
                <a:latin typeface="Montserrat" pitchFamily="2" charset="0"/>
              </a:rPr>
              <a:t> минут.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A302A6-0E50-2240-9603-9738B247C538}"/>
              </a:ext>
            </a:extLst>
          </p:cNvPr>
          <p:cNvSpPr txBox="1"/>
          <p:nvPr/>
        </p:nvSpPr>
        <p:spPr>
          <a:xfrm>
            <a:off x="8438802" y="2494851"/>
            <a:ext cx="22349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>
                <a:latin typeface="Montserrat" pitchFamily="2" charset="0"/>
              </a:rPr>
              <a:t>Правило 9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Montserrat" pitchFamily="2" charset="0"/>
              </a:rPr>
              <a:t>В качестве импровизированного жгута можно использовать подручные средства: тесьму, платок, галстук и другие подобные вещи.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7050" y="4297207"/>
            <a:ext cx="1960313" cy="153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C12D8B-E788-994C-B41B-B4171D755D84}"/>
              </a:ext>
            </a:extLst>
          </p:cNvPr>
          <p:cNvSpPr txBox="1"/>
          <p:nvPr/>
        </p:nvSpPr>
        <p:spPr>
          <a:xfrm>
            <a:off x="2034540" y="6312731"/>
            <a:ext cx="396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80807F"/>
                </a:solidFill>
                <a:latin typeface="Montserrat" pitchFamily="2" charset="0"/>
              </a:rPr>
              <a:t>5.0. </a:t>
            </a:r>
            <a:r>
              <a:rPr lang="ru-RU" sz="1200" dirty="0">
                <a:solidFill>
                  <a:srgbClr val="80807F"/>
                </a:solidFill>
                <a:latin typeface="Montserrat" pitchFamily="2" charset="0"/>
              </a:rPr>
              <a:t>Остановка наружного кровотечения</a:t>
            </a:r>
          </a:p>
        </p:txBody>
      </p:sp>
    </p:spTree>
    <p:extLst>
      <p:ext uri="{BB962C8B-B14F-4D97-AF65-F5344CB8AC3E}">
        <p14:creationId xmlns:p14="http://schemas.microsoft.com/office/powerpoint/2010/main" val="259178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EB11255-9326-0244-AEB6-B2ED74DA1474}"/>
              </a:ext>
            </a:extLst>
          </p:cNvPr>
          <p:cNvCxnSpPr>
            <a:cxnSpLocks/>
          </p:cNvCxnSpPr>
          <p:nvPr/>
        </p:nvCxnSpPr>
        <p:spPr>
          <a:xfrm>
            <a:off x="2034540" y="6528175"/>
            <a:ext cx="10157460" cy="0"/>
          </a:xfrm>
          <a:prstGeom prst="line">
            <a:avLst/>
          </a:prstGeom>
          <a:ln w="3175">
            <a:solidFill>
              <a:srgbClr val="99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9BC6A8B-87D8-6343-B599-446484715625}"/>
              </a:ext>
            </a:extLst>
          </p:cNvPr>
          <p:cNvSpPr/>
          <p:nvPr/>
        </p:nvSpPr>
        <p:spPr>
          <a:xfrm>
            <a:off x="11854507" y="6312731"/>
            <a:ext cx="337494" cy="216313"/>
          </a:xfrm>
          <a:prstGeom prst="rect">
            <a:avLst/>
          </a:prstGeom>
          <a:solidFill>
            <a:srgbClr val="80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0"/>
              </a:rPr>
              <a:t>28</a:t>
            </a:r>
          </a:p>
        </p:txBody>
      </p:sp>
      <p:sp>
        <p:nvSpPr>
          <p:cNvPr id="24" name="Треугольник 23">
            <a:extLst>
              <a:ext uri="{FF2B5EF4-FFF2-40B4-BE49-F238E27FC236}">
                <a16:creationId xmlns:a16="http://schemas.microsoft.com/office/drawing/2014/main" id="{08C1A37E-8A43-5D4D-9763-281CB0D63E68}"/>
              </a:ext>
            </a:extLst>
          </p:cNvPr>
          <p:cNvSpPr/>
          <p:nvPr/>
        </p:nvSpPr>
        <p:spPr>
          <a:xfrm>
            <a:off x="11660538" y="6312731"/>
            <a:ext cx="193968" cy="216314"/>
          </a:xfrm>
          <a:prstGeom prst="triangle">
            <a:avLst>
              <a:gd name="adj" fmla="val 100000"/>
            </a:avLst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4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F97B81-68CA-DF4B-99D3-A88F3AEDC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41"/>
          <a:stretch/>
        </p:blipFill>
        <p:spPr>
          <a:xfrm>
            <a:off x="3711388" y="0"/>
            <a:ext cx="848061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D6EA10-78FC-A345-9513-E55C2A661323}"/>
              </a:ext>
            </a:extLst>
          </p:cNvPr>
          <p:cNvSpPr txBox="1"/>
          <p:nvPr/>
        </p:nvSpPr>
        <p:spPr>
          <a:xfrm>
            <a:off x="7285740" y="2615900"/>
            <a:ext cx="435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Montserrat" pitchFamily="2" charset="0"/>
              </a:rPr>
              <a:t>Содержание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6AD22-432C-4D44-9F17-7F66437C5944}"/>
              </a:ext>
            </a:extLst>
          </p:cNvPr>
          <p:cNvSpPr txBox="1"/>
          <p:nvPr/>
        </p:nvSpPr>
        <p:spPr>
          <a:xfrm>
            <a:off x="7285740" y="3663304"/>
            <a:ext cx="43574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</a:rPr>
              <a:t>Понятия «кровотечения» и «острой кровопотери».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</a:rPr>
              <a:t>Первая помощь при носовом кровотечении.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</a:rPr>
              <a:t>Признаки различных видов наружного кровотечения.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</a:rPr>
              <a:t>Виды ранений и их признаки .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Montserrat" pitchFamily="2" charset="0"/>
              </a:rPr>
              <a:t>Способы временной остановки наружного кровотечения.</a:t>
            </a:r>
          </a:p>
        </p:txBody>
      </p:sp>
    </p:spTree>
    <p:extLst>
      <p:ext uri="{BB962C8B-B14F-4D97-AF65-F5344CB8AC3E}">
        <p14:creationId xmlns:p14="http://schemas.microsoft.com/office/powerpoint/2010/main" val="186742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18EA80-E60F-6E4E-8261-C193CBCFDBFF}"/>
              </a:ext>
            </a:extLst>
          </p:cNvPr>
          <p:cNvSpPr txBox="1"/>
          <p:nvPr/>
        </p:nvSpPr>
        <p:spPr>
          <a:xfrm>
            <a:off x="1711812" y="-1780228"/>
            <a:ext cx="5025166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1400" b="1" dirty="0">
                <a:solidFill>
                  <a:schemeClr val="bg1"/>
                </a:solidFill>
                <a:latin typeface="Montserrat" pitchFamily="2" charset="0"/>
              </a:rPr>
              <a:t>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F97B81-68CA-DF4B-99D3-A88F3AEDC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41"/>
          <a:stretch/>
        </p:blipFill>
        <p:spPr>
          <a:xfrm>
            <a:off x="3711388" y="0"/>
            <a:ext cx="848061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D6EA10-78FC-A345-9513-E55C2A661323}"/>
              </a:ext>
            </a:extLst>
          </p:cNvPr>
          <p:cNvSpPr txBox="1"/>
          <p:nvPr/>
        </p:nvSpPr>
        <p:spPr>
          <a:xfrm>
            <a:off x="7285740" y="4306163"/>
            <a:ext cx="4712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Montserrat" pitchFamily="2" charset="0"/>
              </a:rPr>
              <a:t>Способы временной остановки наружного кровотечения</a:t>
            </a:r>
          </a:p>
        </p:txBody>
      </p:sp>
    </p:spTree>
    <p:extLst>
      <p:ext uri="{BB962C8B-B14F-4D97-AF65-F5344CB8AC3E}">
        <p14:creationId xmlns:p14="http://schemas.microsoft.com/office/powerpoint/2010/main" val="39028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F17A370-AFE0-5342-AB66-7ECFAB2E0E9A}"/>
              </a:ext>
            </a:extLst>
          </p:cNvPr>
          <p:cNvSpPr/>
          <p:nvPr/>
        </p:nvSpPr>
        <p:spPr>
          <a:xfrm>
            <a:off x="2034539" y="983262"/>
            <a:ext cx="2166331" cy="216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15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8A5E08-2C6B-D346-A81D-B790AC1407A1}"/>
              </a:ext>
            </a:extLst>
          </p:cNvPr>
          <p:cNvSpPr/>
          <p:nvPr/>
        </p:nvSpPr>
        <p:spPr>
          <a:xfrm rot="5400000">
            <a:off x="3076771" y="-139393"/>
            <a:ext cx="81878" cy="2166339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A673471-69DD-814C-AF1D-75BF79D44FDA}"/>
              </a:ext>
            </a:extLst>
          </p:cNvPr>
          <p:cNvSpPr/>
          <p:nvPr/>
        </p:nvSpPr>
        <p:spPr>
          <a:xfrm>
            <a:off x="4718161" y="983262"/>
            <a:ext cx="2166331" cy="216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0BF6E8B-DC0F-3047-9F39-5AA3FCA76D48}"/>
              </a:ext>
            </a:extLst>
          </p:cNvPr>
          <p:cNvSpPr/>
          <p:nvPr/>
        </p:nvSpPr>
        <p:spPr>
          <a:xfrm>
            <a:off x="2034539" y="3708407"/>
            <a:ext cx="2166331" cy="216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E9D1DB-A2BA-4F4C-866C-C679537DB67B}"/>
              </a:ext>
            </a:extLst>
          </p:cNvPr>
          <p:cNvSpPr/>
          <p:nvPr/>
        </p:nvSpPr>
        <p:spPr>
          <a:xfrm rot="5400000">
            <a:off x="3076796" y="2587180"/>
            <a:ext cx="81880" cy="2166392"/>
          </a:xfrm>
          <a:prstGeom prst="rect">
            <a:avLst/>
          </a:prstGeom>
          <a:solidFill>
            <a:srgbClr val="0063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7ABF7B7-FB0E-C54C-96A7-70B03B98A201}"/>
              </a:ext>
            </a:extLst>
          </p:cNvPr>
          <p:cNvSpPr/>
          <p:nvPr/>
        </p:nvSpPr>
        <p:spPr>
          <a:xfrm>
            <a:off x="4718161" y="3708407"/>
            <a:ext cx="2166331" cy="216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BD6CAC7-438D-FC48-9E12-5EF61158202C}"/>
              </a:ext>
            </a:extLst>
          </p:cNvPr>
          <p:cNvSpPr/>
          <p:nvPr/>
        </p:nvSpPr>
        <p:spPr>
          <a:xfrm rot="5400000">
            <a:off x="5760419" y="2587180"/>
            <a:ext cx="81880" cy="2166392"/>
          </a:xfrm>
          <a:prstGeom prst="rect">
            <a:avLst/>
          </a:prstGeom>
          <a:solidFill>
            <a:srgbClr val="0063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9FBAE5-F3BA-594E-A066-21DB2E2FCD18}"/>
              </a:ext>
            </a:extLst>
          </p:cNvPr>
          <p:cNvSpPr txBox="1"/>
          <p:nvPr/>
        </p:nvSpPr>
        <p:spPr>
          <a:xfrm>
            <a:off x="2205257" y="1137005"/>
            <a:ext cx="1837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itchFamily="2" charset="0"/>
              </a:rPr>
              <a:t>Действие 1</a:t>
            </a:r>
          </a:p>
          <a:p>
            <a:endParaRPr lang="en-GB" sz="1400" b="1" dirty="0">
              <a:latin typeface="Montserrat" pitchFamily="2" charset="0"/>
            </a:endParaRPr>
          </a:p>
          <a:p>
            <a:r>
              <a:rPr lang="ru-RU" sz="1400" dirty="0">
                <a:latin typeface="Montserrat" pitchFamily="2" charset="0"/>
              </a:rPr>
              <a:t>Обеспечить безопасные условия для оказания первой помощи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0EB826-E202-BE44-B31D-1A1700E52B4D}"/>
              </a:ext>
            </a:extLst>
          </p:cNvPr>
          <p:cNvSpPr txBox="1"/>
          <p:nvPr/>
        </p:nvSpPr>
        <p:spPr>
          <a:xfrm>
            <a:off x="4882551" y="1137005"/>
            <a:ext cx="18375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itchFamily="2" charset="0"/>
              </a:rPr>
              <a:t>Действие 2</a:t>
            </a:r>
            <a:endParaRPr lang="en-GB" sz="1400" b="1" dirty="0">
              <a:latin typeface="Montserrat" pitchFamily="2" charset="0"/>
            </a:endParaRPr>
          </a:p>
          <a:p>
            <a:endParaRPr lang="en-GB" sz="1400" dirty="0">
              <a:latin typeface="Montserrat" pitchFamily="2" charset="0"/>
            </a:endParaRPr>
          </a:p>
          <a:p>
            <a:r>
              <a:rPr lang="ru-RU" sz="1400" dirty="0">
                <a:latin typeface="Montserrat" pitchFamily="2" charset="0"/>
              </a:rPr>
              <a:t>Убедиться в наличии признаков жизни у пострадавшего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AC8706-607C-714A-951C-AC721145066D}"/>
              </a:ext>
            </a:extLst>
          </p:cNvPr>
          <p:cNvSpPr txBox="1"/>
          <p:nvPr/>
        </p:nvSpPr>
        <p:spPr>
          <a:xfrm>
            <a:off x="2205257" y="3860050"/>
            <a:ext cx="1837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itchFamily="2" charset="0"/>
              </a:rPr>
              <a:t>Действие 3</a:t>
            </a:r>
          </a:p>
          <a:p>
            <a:endParaRPr lang="en-GB" sz="1400" dirty="0">
              <a:latin typeface="Montserrat" pitchFamily="2" charset="0"/>
            </a:endParaRPr>
          </a:p>
          <a:p>
            <a:r>
              <a:rPr lang="ru-RU" sz="1400" dirty="0">
                <a:latin typeface="Montserrat" pitchFamily="2" charset="0"/>
              </a:rPr>
              <a:t>Провести обзорный осмотр для определения наличия кровотечения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CFE6FB-CA70-4A4D-923F-8E759259069F}"/>
              </a:ext>
            </a:extLst>
          </p:cNvPr>
          <p:cNvSpPr txBox="1"/>
          <p:nvPr/>
        </p:nvSpPr>
        <p:spPr>
          <a:xfrm>
            <a:off x="4882551" y="3860050"/>
            <a:ext cx="1837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itchFamily="2" charset="0"/>
              </a:rPr>
              <a:t>Действие 4</a:t>
            </a:r>
          </a:p>
          <a:p>
            <a:endParaRPr lang="ru-RU" sz="1400" dirty="0">
              <a:latin typeface="Montserrat" pitchFamily="2" charset="0"/>
            </a:endParaRPr>
          </a:p>
          <a:p>
            <a:r>
              <a:rPr lang="ru-RU" sz="1400" dirty="0">
                <a:latin typeface="Montserrat" pitchFamily="2" charset="0"/>
              </a:rPr>
              <a:t>Определить вид кровотечения и остановить его наиболее подходящим способом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26EC0B7-F0DD-C146-B989-C73A389CD9B3}"/>
              </a:ext>
            </a:extLst>
          </p:cNvPr>
          <p:cNvSpPr/>
          <p:nvPr/>
        </p:nvSpPr>
        <p:spPr>
          <a:xfrm rot="5400000">
            <a:off x="5760387" y="-139393"/>
            <a:ext cx="81878" cy="2166339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4D8EF3-65ED-4447-AEAF-B948DB43D803}"/>
              </a:ext>
            </a:extLst>
          </p:cNvPr>
          <p:cNvSpPr txBox="1"/>
          <p:nvPr/>
        </p:nvSpPr>
        <p:spPr>
          <a:xfrm>
            <a:off x="7556741" y="827228"/>
            <a:ext cx="3838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Обзорный осмотр </a:t>
            </a:r>
          </a:p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пострадавшего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32F569-767D-0848-BA3E-6F3B25A46CAD}"/>
              </a:ext>
            </a:extLst>
          </p:cNvPr>
          <p:cNvSpPr txBox="1"/>
          <p:nvPr/>
        </p:nvSpPr>
        <p:spPr>
          <a:xfrm>
            <a:off x="7556740" y="3046029"/>
            <a:ext cx="38388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latin typeface="Montserrat" pitchFamily="2" charset="0"/>
              </a:rPr>
              <a:t>Перед оказанием первой помощи при ранении выполняется обзорный осмотр с целью выявления признаков кровотечения, требующего скорейшей остановки. </a:t>
            </a:r>
          </a:p>
          <a:p>
            <a:pPr>
              <a:spcAft>
                <a:spcPts val="600"/>
              </a:spcAft>
            </a:pPr>
            <a:endParaRPr lang="ru-RU" sz="1400" dirty="0">
              <a:latin typeface="Montserrat" pitchFamily="2" charset="0"/>
            </a:endParaRPr>
          </a:p>
          <a:p>
            <a:pPr>
              <a:spcAft>
                <a:spcPts val="600"/>
              </a:spcAft>
            </a:pPr>
            <a:endParaRPr lang="ru-RU" sz="1400" dirty="0">
              <a:latin typeface="Montserrat" pitchFamily="2" charset="0"/>
            </a:endParaRPr>
          </a:p>
          <a:p>
            <a:pPr>
              <a:spcAft>
                <a:spcPts val="600"/>
              </a:spcAft>
            </a:pPr>
            <a:endParaRPr lang="ru-RU" sz="1400" dirty="0">
              <a:latin typeface="Montserrat" pitchFamily="2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2896CE9-550A-C44A-B055-38529DDF76EC}"/>
              </a:ext>
            </a:extLst>
          </p:cNvPr>
          <p:cNvCxnSpPr>
            <a:cxnSpLocks/>
          </p:cNvCxnSpPr>
          <p:nvPr/>
        </p:nvCxnSpPr>
        <p:spPr>
          <a:xfrm>
            <a:off x="2034540" y="6528175"/>
            <a:ext cx="10157460" cy="0"/>
          </a:xfrm>
          <a:prstGeom prst="line">
            <a:avLst/>
          </a:prstGeom>
          <a:ln w="3175">
            <a:solidFill>
              <a:srgbClr val="99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113D68-3BBC-5940-9D35-36CB36F18D27}"/>
              </a:ext>
            </a:extLst>
          </p:cNvPr>
          <p:cNvSpPr/>
          <p:nvPr/>
        </p:nvSpPr>
        <p:spPr>
          <a:xfrm>
            <a:off x="11854507" y="6312731"/>
            <a:ext cx="337494" cy="216313"/>
          </a:xfrm>
          <a:prstGeom prst="rect">
            <a:avLst/>
          </a:prstGeom>
          <a:solidFill>
            <a:srgbClr val="80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0"/>
              </a:rPr>
              <a:t>15</a:t>
            </a:r>
          </a:p>
        </p:txBody>
      </p:sp>
      <p:sp>
        <p:nvSpPr>
          <p:cNvPr id="31" name="Треугольник 30">
            <a:extLst>
              <a:ext uri="{FF2B5EF4-FFF2-40B4-BE49-F238E27FC236}">
                <a16:creationId xmlns:a16="http://schemas.microsoft.com/office/drawing/2014/main" id="{7916B60C-35F4-584E-8FA5-B46C75BD791A}"/>
              </a:ext>
            </a:extLst>
          </p:cNvPr>
          <p:cNvSpPr/>
          <p:nvPr/>
        </p:nvSpPr>
        <p:spPr>
          <a:xfrm>
            <a:off x="11660538" y="6312731"/>
            <a:ext cx="193968" cy="216314"/>
          </a:xfrm>
          <a:prstGeom prst="triangle">
            <a:avLst>
              <a:gd name="adj" fmla="val 100000"/>
            </a:avLst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C12D8B-E788-994C-B41B-B4171D755D84}"/>
              </a:ext>
            </a:extLst>
          </p:cNvPr>
          <p:cNvSpPr txBox="1"/>
          <p:nvPr/>
        </p:nvSpPr>
        <p:spPr>
          <a:xfrm>
            <a:off x="2034540" y="6312731"/>
            <a:ext cx="396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80807F"/>
                </a:solidFill>
                <a:latin typeface="Montserrat" pitchFamily="2" charset="0"/>
              </a:rPr>
              <a:t>5.0. </a:t>
            </a:r>
            <a:r>
              <a:rPr lang="ru-RU" sz="1200" dirty="0">
                <a:solidFill>
                  <a:srgbClr val="80807F"/>
                </a:solidFill>
                <a:latin typeface="Montserrat" pitchFamily="2" charset="0"/>
              </a:rPr>
              <a:t>Остановка наружного кровотечения</a:t>
            </a:r>
          </a:p>
        </p:txBody>
      </p:sp>
    </p:spTree>
    <p:extLst>
      <p:ext uri="{BB962C8B-B14F-4D97-AF65-F5344CB8AC3E}">
        <p14:creationId xmlns:p14="http://schemas.microsoft.com/office/powerpoint/2010/main" val="259803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E2EFA6-7A75-B24D-9FB7-EF7FB65E7AB2}"/>
              </a:ext>
            </a:extLst>
          </p:cNvPr>
          <p:cNvSpPr txBox="1"/>
          <p:nvPr/>
        </p:nvSpPr>
        <p:spPr>
          <a:xfrm>
            <a:off x="2034540" y="888783"/>
            <a:ext cx="4357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Способ 1. Прямое давление на рану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71E2577-ACDD-7847-A5B2-C6D34FAF7AA3}"/>
              </a:ext>
            </a:extLst>
          </p:cNvPr>
          <p:cNvSpPr/>
          <p:nvPr/>
        </p:nvSpPr>
        <p:spPr>
          <a:xfrm>
            <a:off x="7940639" y="2802300"/>
            <a:ext cx="2853453" cy="28534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51CA419-C3BE-9841-8590-D025F0F40FC0}"/>
              </a:ext>
            </a:extLst>
          </p:cNvPr>
          <p:cNvSpPr/>
          <p:nvPr/>
        </p:nvSpPr>
        <p:spPr>
          <a:xfrm rot="5400000">
            <a:off x="9322515" y="4273005"/>
            <a:ext cx="89695" cy="2853452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ECD4AD-A03B-5744-9949-D7399D0CB944}"/>
              </a:ext>
            </a:extLst>
          </p:cNvPr>
          <p:cNvSpPr/>
          <p:nvPr/>
        </p:nvSpPr>
        <p:spPr>
          <a:xfrm>
            <a:off x="7940638" y="0"/>
            <a:ext cx="2853453" cy="28014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762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15ABE7-B82C-1D49-B27D-87D92E4EA550}"/>
              </a:ext>
            </a:extLst>
          </p:cNvPr>
          <p:cNvSpPr txBox="1"/>
          <p:nvPr/>
        </p:nvSpPr>
        <p:spPr>
          <a:xfrm>
            <a:off x="2034539" y="2779796"/>
            <a:ext cx="465955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latin typeface="Montserrat" pitchFamily="2" charset="0"/>
              </a:rPr>
              <a:t>Прямое давление на рану — это наиболее простой способ остановки кровотечений. 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latin typeface="Montserrat" pitchFamily="2" charset="0"/>
              </a:rPr>
              <a:t>Рана закрывается стерильными салфетками или бинтом, и придавливается рукой с силой, достаточной для остановки кровотечения.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latin typeface="Montserrat" pitchFamily="2" charset="0"/>
              </a:rPr>
              <a:t>Пострадавший может попытаться остановить кровотечение самостоятельно.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BD98245-D841-8347-8189-34CEC56757A7}"/>
              </a:ext>
            </a:extLst>
          </p:cNvPr>
          <p:cNvCxnSpPr>
            <a:cxnSpLocks/>
          </p:cNvCxnSpPr>
          <p:nvPr/>
        </p:nvCxnSpPr>
        <p:spPr>
          <a:xfrm>
            <a:off x="2034540" y="6528175"/>
            <a:ext cx="10157460" cy="0"/>
          </a:xfrm>
          <a:prstGeom prst="line">
            <a:avLst/>
          </a:prstGeom>
          <a:ln w="3175">
            <a:solidFill>
              <a:srgbClr val="99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DC6C5B-89B2-A540-97F6-BDF76C86457B}"/>
              </a:ext>
            </a:extLst>
          </p:cNvPr>
          <p:cNvSpPr/>
          <p:nvPr/>
        </p:nvSpPr>
        <p:spPr>
          <a:xfrm>
            <a:off x="11854507" y="6312731"/>
            <a:ext cx="337494" cy="216313"/>
          </a:xfrm>
          <a:prstGeom prst="rect">
            <a:avLst/>
          </a:prstGeom>
          <a:solidFill>
            <a:srgbClr val="80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0"/>
              </a:rPr>
              <a:t>16</a:t>
            </a:r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id="{ECE7B40B-C268-E94E-81F8-27D125904691}"/>
              </a:ext>
            </a:extLst>
          </p:cNvPr>
          <p:cNvSpPr/>
          <p:nvPr/>
        </p:nvSpPr>
        <p:spPr>
          <a:xfrm>
            <a:off x="11660538" y="6312731"/>
            <a:ext cx="193968" cy="216314"/>
          </a:xfrm>
          <a:prstGeom prst="triangle">
            <a:avLst>
              <a:gd name="adj" fmla="val 100000"/>
            </a:avLst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623" y="3295291"/>
            <a:ext cx="2078966" cy="179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126083" y="5201723"/>
            <a:ext cx="249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ontserrat" pitchFamily="2" charset="0"/>
              </a:rPr>
              <a:t>Прямое давление на рану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12D8B-E788-994C-B41B-B4171D755D84}"/>
              </a:ext>
            </a:extLst>
          </p:cNvPr>
          <p:cNvSpPr txBox="1"/>
          <p:nvPr/>
        </p:nvSpPr>
        <p:spPr>
          <a:xfrm>
            <a:off x="2034540" y="6312731"/>
            <a:ext cx="396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80807F"/>
                </a:solidFill>
                <a:latin typeface="Montserrat" pitchFamily="2" charset="0"/>
              </a:rPr>
              <a:t>5.0. </a:t>
            </a:r>
            <a:r>
              <a:rPr lang="ru-RU" sz="1200" dirty="0">
                <a:solidFill>
                  <a:srgbClr val="80807F"/>
                </a:solidFill>
                <a:latin typeface="Montserrat" pitchFamily="2" charset="0"/>
              </a:rPr>
              <a:t>Остановка наружного кровотечения</a:t>
            </a:r>
          </a:p>
        </p:txBody>
      </p:sp>
    </p:spTree>
    <p:extLst>
      <p:ext uri="{BB962C8B-B14F-4D97-AF65-F5344CB8AC3E}">
        <p14:creationId xmlns:p14="http://schemas.microsoft.com/office/powerpoint/2010/main" val="114990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E2EFA6-7A75-B24D-9FB7-EF7FB65E7AB2}"/>
              </a:ext>
            </a:extLst>
          </p:cNvPr>
          <p:cNvSpPr txBox="1"/>
          <p:nvPr/>
        </p:nvSpPr>
        <p:spPr>
          <a:xfrm>
            <a:off x="6461197" y="972324"/>
            <a:ext cx="4357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Способ 2. Наложение давящей повязки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71E2577-ACDD-7847-A5B2-C6D34FAF7AA3}"/>
              </a:ext>
            </a:extLst>
          </p:cNvPr>
          <p:cNvSpPr/>
          <p:nvPr/>
        </p:nvSpPr>
        <p:spPr>
          <a:xfrm>
            <a:off x="2034542" y="2801430"/>
            <a:ext cx="2853453" cy="28534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51CA419-C3BE-9841-8590-D025F0F40FC0}"/>
              </a:ext>
            </a:extLst>
          </p:cNvPr>
          <p:cNvSpPr/>
          <p:nvPr/>
        </p:nvSpPr>
        <p:spPr>
          <a:xfrm rot="5400000">
            <a:off x="3416418" y="4272135"/>
            <a:ext cx="89695" cy="2853452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ECD4AD-A03B-5744-9949-D7399D0CB944}"/>
              </a:ext>
            </a:extLst>
          </p:cNvPr>
          <p:cNvSpPr/>
          <p:nvPr/>
        </p:nvSpPr>
        <p:spPr>
          <a:xfrm>
            <a:off x="2034541" y="-870"/>
            <a:ext cx="2853453" cy="28014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762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15ABE7-B82C-1D49-B27D-87D92E4EA550}"/>
              </a:ext>
            </a:extLst>
          </p:cNvPr>
          <p:cNvSpPr txBox="1"/>
          <p:nvPr/>
        </p:nvSpPr>
        <p:spPr>
          <a:xfrm>
            <a:off x="6461196" y="2492419"/>
            <a:ext cx="465955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Montserrat" pitchFamily="2" charset="0"/>
              </a:rPr>
              <a:t>Наложение давящей повязки выполняется по общим принципам наложения бинтовых повязок: </a:t>
            </a:r>
          </a:p>
          <a:p>
            <a:pPr marL="361950">
              <a:spcAft>
                <a:spcPts val="600"/>
              </a:spcAft>
            </a:pPr>
            <a:r>
              <a:rPr lang="ru-RU" sz="1400" dirty="0">
                <a:latin typeface="Montserrat" pitchFamily="2" charset="0"/>
              </a:rPr>
              <a:t>стерильные салфетки накладываются на рану;</a:t>
            </a:r>
          </a:p>
          <a:p>
            <a:pPr marL="361950">
              <a:spcAft>
                <a:spcPts val="600"/>
              </a:spcAft>
            </a:pPr>
            <a:r>
              <a:rPr lang="ru-RU" sz="1400" dirty="0">
                <a:latin typeface="Montserrat" pitchFamily="2" charset="0"/>
              </a:rPr>
              <a:t>бинт раскатывается по ходу движения;</a:t>
            </a:r>
          </a:p>
          <a:p>
            <a:pPr marL="361950">
              <a:spcAft>
                <a:spcPts val="1200"/>
              </a:spcAft>
            </a:pPr>
            <a:r>
              <a:rPr lang="ru-RU" sz="1400" dirty="0">
                <a:latin typeface="Montserrat" pitchFamily="2" charset="0"/>
              </a:rPr>
              <a:t>повязка закрепляется путем завязывания свободного конца бинта вокруг конечности.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latin typeface="Montserrat" pitchFamily="2" charset="0"/>
              </a:rPr>
              <a:t>Повязка накладывается с усилием (давлением). 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latin typeface="Montserrat" pitchFamily="2" charset="0"/>
              </a:rPr>
              <a:t>При ее пропитывании кровью сверху накладывается еще несколько стерильных салфеток и туго прибинтовываются.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BD98245-D841-8347-8189-34CEC56757A7}"/>
              </a:ext>
            </a:extLst>
          </p:cNvPr>
          <p:cNvCxnSpPr>
            <a:cxnSpLocks/>
          </p:cNvCxnSpPr>
          <p:nvPr/>
        </p:nvCxnSpPr>
        <p:spPr>
          <a:xfrm>
            <a:off x="2034540" y="6528175"/>
            <a:ext cx="10157460" cy="0"/>
          </a:xfrm>
          <a:prstGeom prst="line">
            <a:avLst/>
          </a:prstGeom>
          <a:ln w="3175">
            <a:solidFill>
              <a:srgbClr val="99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DC6C5B-89B2-A540-97F6-BDF76C86457B}"/>
              </a:ext>
            </a:extLst>
          </p:cNvPr>
          <p:cNvSpPr/>
          <p:nvPr/>
        </p:nvSpPr>
        <p:spPr>
          <a:xfrm>
            <a:off x="11854507" y="6312731"/>
            <a:ext cx="337494" cy="216313"/>
          </a:xfrm>
          <a:prstGeom prst="rect">
            <a:avLst/>
          </a:prstGeom>
          <a:solidFill>
            <a:srgbClr val="80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0"/>
              </a:rPr>
              <a:t>16</a:t>
            </a:r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id="{ECE7B40B-C268-E94E-81F8-27D125904691}"/>
              </a:ext>
            </a:extLst>
          </p:cNvPr>
          <p:cNvSpPr/>
          <p:nvPr/>
        </p:nvSpPr>
        <p:spPr>
          <a:xfrm>
            <a:off x="11660538" y="6312731"/>
            <a:ext cx="193968" cy="216314"/>
          </a:xfrm>
          <a:prstGeom prst="triangle">
            <a:avLst>
              <a:gd name="adj" fmla="val 100000"/>
            </a:avLst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219986" y="5200853"/>
            <a:ext cx="249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ontserrat" pitchFamily="2" charset="0"/>
              </a:rPr>
              <a:t>Наложение давящей повязки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12D8B-E788-994C-B41B-B4171D755D84}"/>
              </a:ext>
            </a:extLst>
          </p:cNvPr>
          <p:cNvSpPr txBox="1"/>
          <p:nvPr/>
        </p:nvSpPr>
        <p:spPr>
          <a:xfrm>
            <a:off x="2034540" y="6312731"/>
            <a:ext cx="396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80807F"/>
                </a:solidFill>
                <a:latin typeface="Montserrat" pitchFamily="2" charset="0"/>
              </a:rPr>
              <a:t>5.0. </a:t>
            </a:r>
            <a:r>
              <a:rPr lang="ru-RU" sz="1200" dirty="0">
                <a:solidFill>
                  <a:srgbClr val="80807F"/>
                </a:solidFill>
                <a:latin typeface="Montserrat" pitchFamily="2" charset="0"/>
              </a:rPr>
              <a:t>Остановка наружного кровотечения</a:t>
            </a:r>
          </a:p>
        </p:txBody>
      </p:sp>
      <p:pic>
        <p:nvPicPr>
          <p:cNvPr id="15" name="Рисунок 14" descr="Давящая повязка: остановка кровотечения, инструкции"/>
          <p:cNvPicPr/>
          <p:nvPr/>
        </p:nvPicPr>
        <p:blipFill>
          <a:blip r:embed="rId2" cstate="print">
            <a:clrChange>
              <a:clrFrom>
                <a:srgbClr val="DFE6DE"/>
              </a:clrFrom>
              <a:clrTo>
                <a:srgbClr val="DFE6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4679" y="3519577"/>
            <a:ext cx="3183147" cy="14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8914E69-DD06-6242-8CA2-0AE218B8B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952" y="3051140"/>
            <a:ext cx="230196" cy="1575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914E69-DD06-6242-8CA2-0AE218B8B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736" y="3279131"/>
            <a:ext cx="230196" cy="1575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914E69-DD06-6242-8CA2-0AE218B8B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68" y="3575365"/>
            <a:ext cx="230196" cy="1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E2EFA6-7A75-B24D-9FB7-EF7FB65E7AB2}"/>
              </a:ext>
            </a:extLst>
          </p:cNvPr>
          <p:cNvSpPr txBox="1"/>
          <p:nvPr/>
        </p:nvSpPr>
        <p:spPr>
          <a:xfrm>
            <a:off x="2034540" y="888783"/>
            <a:ext cx="4357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Способ 3. Пальцевое прижатие артерии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71E2577-ACDD-7847-A5B2-C6D34FAF7AA3}"/>
              </a:ext>
            </a:extLst>
          </p:cNvPr>
          <p:cNvSpPr/>
          <p:nvPr/>
        </p:nvSpPr>
        <p:spPr>
          <a:xfrm>
            <a:off x="7940639" y="2802300"/>
            <a:ext cx="2853453" cy="28534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51CA419-C3BE-9841-8590-D025F0F40FC0}"/>
              </a:ext>
            </a:extLst>
          </p:cNvPr>
          <p:cNvSpPr/>
          <p:nvPr/>
        </p:nvSpPr>
        <p:spPr>
          <a:xfrm rot="5400000">
            <a:off x="9322515" y="4273005"/>
            <a:ext cx="89695" cy="2853452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ECD4AD-A03B-5744-9949-D7399D0CB944}"/>
              </a:ext>
            </a:extLst>
          </p:cNvPr>
          <p:cNvSpPr/>
          <p:nvPr/>
        </p:nvSpPr>
        <p:spPr>
          <a:xfrm>
            <a:off x="7940638" y="0"/>
            <a:ext cx="2853453" cy="28014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762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15ABE7-B82C-1D49-B27D-87D92E4EA550}"/>
              </a:ext>
            </a:extLst>
          </p:cNvPr>
          <p:cNvSpPr txBox="1"/>
          <p:nvPr/>
        </p:nvSpPr>
        <p:spPr>
          <a:xfrm>
            <a:off x="2034539" y="2408878"/>
            <a:ext cx="465955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latin typeface="Montserrat" pitchFamily="2" charset="0"/>
              </a:rPr>
              <a:t>Пальцевое прижатие артерии — это достаточно быстрый и эффективный способ остановки кровотечения из крупных артерий. 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latin typeface="Montserrat" pitchFamily="2" charset="0"/>
              </a:rPr>
              <a:t>Давление осуществляется в определенных точках между раной и сердцем.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Montserrat" pitchFamily="2" charset="0"/>
              </a:rPr>
              <a:t>Точками прижатия являются следующие артерии:</a:t>
            </a:r>
          </a:p>
          <a:p>
            <a:pPr marL="361950">
              <a:spcAft>
                <a:spcPts val="600"/>
              </a:spcAft>
            </a:pPr>
            <a:r>
              <a:rPr lang="ru-RU" sz="1400" dirty="0">
                <a:latin typeface="Montserrat" pitchFamily="2" charset="0"/>
              </a:rPr>
              <a:t>сонная;</a:t>
            </a:r>
          </a:p>
          <a:p>
            <a:pPr marL="361950">
              <a:spcAft>
                <a:spcPts val="600"/>
              </a:spcAft>
            </a:pPr>
            <a:r>
              <a:rPr lang="ru-RU" sz="1400" dirty="0">
                <a:latin typeface="Montserrat" pitchFamily="2" charset="0"/>
              </a:rPr>
              <a:t>подключичная;</a:t>
            </a:r>
          </a:p>
          <a:p>
            <a:pPr marL="361950">
              <a:spcAft>
                <a:spcPts val="600"/>
              </a:spcAft>
            </a:pPr>
            <a:r>
              <a:rPr lang="ru-RU" sz="1400" dirty="0">
                <a:latin typeface="Montserrat" pitchFamily="2" charset="0"/>
              </a:rPr>
              <a:t>плечевая;</a:t>
            </a:r>
          </a:p>
          <a:p>
            <a:pPr marL="361950">
              <a:spcAft>
                <a:spcPts val="600"/>
              </a:spcAft>
            </a:pPr>
            <a:r>
              <a:rPr lang="ru-RU" sz="1400" dirty="0">
                <a:latin typeface="Montserrat" pitchFamily="2" charset="0"/>
              </a:rPr>
              <a:t>подмышечная;</a:t>
            </a:r>
          </a:p>
          <a:p>
            <a:pPr marL="361950">
              <a:spcAft>
                <a:spcPts val="1200"/>
              </a:spcAft>
            </a:pPr>
            <a:r>
              <a:rPr lang="ru-RU" sz="1400" dirty="0">
                <a:latin typeface="Montserrat" pitchFamily="2" charset="0"/>
              </a:rPr>
              <a:t>бедренная.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BD98245-D841-8347-8189-34CEC56757A7}"/>
              </a:ext>
            </a:extLst>
          </p:cNvPr>
          <p:cNvCxnSpPr>
            <a:cxnSpLocks/>
          </p:cNvCxnSpPr>
          <p:nvPr/>
        </p:nvCxnSpPr>
        <p:spPr>
          <a:xfrm>
            <a:off x="2034540" y="6528175"/>
            <a:ext cx="10157460" cy="0"/>
          </a:xfrm>
          <a:prstGeom prst="line">
            <a:avLst/>
          </a:prstGeom>
          <a:ln w="3175">
            <a:solidFill>
              <a:srgbClr val="99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DC6C5B-89B2-A540-97F6-BDF76C86457B}"/>
              </a:ext>
            </a:extLst>
          </p:cNvPr>
          <p:cNvSpPr/>
          <p:nvPr/>
        </p:nvSpPr>
        <p:spPr>
          <a:xfrm>
            <a:off x="11854507" y="6312731"/>
            <a:ext cx="337494" cy="216313"/>
          </a:xfrm>
          <a:prstGeom prst="rect">
            <a:avLst/>
          </a:prstGeom>
          <a:solidFill>
            <a:srgbClr val="80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0"/>
              </a:rPr>
              <a:t>18</a:t>
            </a:r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id="{ECE7B40B-C268-E94E-81F8-27D125904691}"/>
              </a:ext>
            </a:extLst>
          </p:cNvPr>
          <p:cNvSpPr/>
          <p:nvPr/>
        </p:nvSpPr>
        <p:spPr>
          <a:xfrm>
            <a:off x="11660538" y="6312731"/>
            <a:ext cx="193968" cy="216314"/>
          </a:xfrm>
          <a:prstGeom prst="triangle">
            <a:avLst>
              <a:gd name="adj" fmla="val 100000"/>
            </a:avLst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12D8B-E788-994C-B41B-B4171D755D84}"/>
              </a:ext>
            </a:extLst>
          </p:cNvPr>
          <p:cNvSpPr txBox="1"/>
          <p:nvPr/>
        </p:nvSpPr>
        <p:spPr>
          <a:xfrm>
            <a:off x="2034540" y="6312731"/>
            <a:ext cx="396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80807F"/>
                </a:solidFill>
                <a:latin typeface="Montserrat" pitchFamily="2" charset="0"/>
              </a:rPr>
              <a:t>5.0. </a:t>
            </a:r>
            <a:r>
              <a:rPr lang="ru-RU" sz="1200" dirty="0">
                <a:solidFill>
                  <a:srgbClr val="80807F"/>
                </a:solidFill>
                <a:latin typeface="Montserrat" pitchFamily="2" charset="0"/>
              </a:rPr>
              <a:t>Остановка наружного кровотечения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8914E69-DD06-6242-8CA2-0AE218B8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602" y="4097246"/>
            <a:ext cx="230196" cy="1575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914E69-DD06-6242-8CA2-0AE218B8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86" y="4678903"/>
            <a:ext cx="230196" cy="1575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914E69-DD06-6242-8CA2-0AE218B8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818" y="4957885"/>
            <a:ext cx="230196" cy="1575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8914E69-DD06-6242-8CA2-0AE218B8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86" y="4384224"/>
            <a:ext cx="230196" cy="157588"/>
          </a:xfrm>
          <a:prstGeom prst="rect">
            <a:avLst/>
          </a:prstGeom>
        </p:spPr>
      </p:pic>
      <p:pic>
        <p:nvPicPr>
          <p:cNvPr id="91142" name="Picture 6" descr="C:\Users\Works\Desktop\unnamed (2) - копия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1963" y="3165894"/>
            <a:ext cx="2573005" cy="2320750"/>
          </a:xfrm>
          <a:prstGeom prst="rect">
            <a:avLst/>
          </a:prstGeom>
          <a:noFill/>
        </p:spPr>
      </p:pic>
      <p:sp>
        <p:nvSpPr>
          <p:cNvPr id="33" name="Овал 32"/>
          <p:cNvSpPr>
            <a:spLocks/>
          </p:cNvSpPr>
          <p:nvPr/>
        </p:nvSpPr>
        <p:spPr>
          <a:xfrm>
            <a:off x="10299124" y="3618809"/>
            <a:ext cx="61200" cy="61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>
            <a:spLocks/>
          </p:cNvSpPr>
          <p:nvPr/>
        </p:nvSpPr>
        <p:spPr>
          <a:xfrm>
            <a:off x="9307901" y="4077706"/>
            <a:ext cx="61200" cy="61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>
            <a:spLocks/>
          </p:cNvSpPr>
          <p:nvPr/>
        </p:nvSpPr>
        <p:spPr>
          <a:xfrm>
            <a:off x="10117970" y="3649409"/>
            <a:ext cx="61200" cy="61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>
            <a:spLocks/>
          </p:cNvSpPr>
          <p:nvPr/>
        </p:nvSpPr>
        <p:spPr>
          <a:xfrm>
            <a:off x="9937630" y="3449751"/>
            <a:ext cx="61200" cy="61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>
            <a:spLocks/>
          </p:cNvSpPr>
          <p:nvPr/>
        </p:nvSpPr>
        <p:spPr>
          <a:xfrm>
            <a:off x="10013640" y="3523105"/>
            <a:ext cx="61200" cy="61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8914E69-DD06-6242-8CA2-0AE218B8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86" y="5259247"/>
            <a:ext cx="230196" cy="1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9CE646A2-069F-FF40-BA2C-786D4F6099B8}"/>
              </a:ext>
            </a:extLst>
          </p:cNvPr>
          <p:cNvSpPr txBox="1"/>
          <p:nvPr/>
        </p:nvSpPr>
        <p:spPr>
          <a:xfrm>
            <a:off x="2034540" y="888783"/>
            <a:ext cx="572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Пальцевое прижатие </a:t>
            </a:r>
          </a:p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сонной</a:t>
            </a:r>
            <a:r>
              <a:rPr lang="ru-RU" sz="3000" b="1" dirty="0">
                <a:latin typeface="Montserrat" pitchFamily="2" charset="0"/>
              </a:rPr>
              <a:t> </a:t>
            </a:r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артерии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EF11A8-E3CF-9D4E-8376-1B480EE96431}"/>
              </a:ext>
            </a:extLst>
          </p:cNvPr>
          <p:cNvSpPr/>
          <p:nvPr/>
        </p:nvSpPr>
        <p:spPr>
          <a:xfrm>
            <a:off x="2120800" y="2747909"/>
            <a:ext cx="2615098" cy="3178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429F48B3-C337-7043-9A04-74C53BDA987D}"/>
              </a:ext>
            </a:extLst>
          </p:cNvPr>
          <p:cNvSpPr/>
          <p:nvPr/>
        </p:nvSpPr>
        <p:spPr>
          <a:xfrm rot="8100000">
            <a:off x="3336563" y="2618505"/>
            <a:ext cx="292346" cy="29234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97698E8-C0D3-5542-9869-442B6FBEA7F0}"/>
              </a:ext>
            </a:extLst>
          </p:cNvPr>
          <p:cNvSpPr/>
          <p:nvPr/>
        </p:nvSpPr>
        <p:spPr>
          <a:xfrm rot="5400000">
            <a:off x="6921663" y="-2501065"/>
            <a:ext cx="45719" cy="9819968"/>
          </a:xfrm>
          <a:prstGeom prst="rect">
            <a:avLst/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4D3C5DC-F119-0946-AF45-1AF828E13557}"/>
              </a:ext>
            </a:extLst>
          </p:cNvPr>
          <p:cNvSpPr/>
          <p:nvPr/>
        </p:nvSpPr>
        <p:spPr>
          <a:xfrm rot="5400000">
            <a:off x="3401736" y="2321775"/>
            <a:ext cx="162000" cy="162000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7075726-2421-0B49-AEB3-661CB0C5D185}"/>
              </a:ext>
            </a:extLst>
          </p:cNvPr>
          <p:cNvSpPr/>
          <p:nvPr/>
        </p:nvSpPr>
        <p:spPr>
          <a:xfrm rot="5400000">
            <a:off x="6859585" y="2321775"/>
            <a:ext cx="162000" cy="162000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E9F771E-2138-8A49-A392-C80263775EAA}"/>
              </a:ext>
            </a:extLst>
          </p:cNvPr>
          <p:cNvSpPr/>
          <p:nvPr/>
        </p:nvSpPr>
        <p:spPr>
          <a:xfrm>
            <a:off x="9077655" y="2747910"/>
            <a:ext cx="2613600" cy="317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ый треугольник 27">
            <a:extLst>
              <a:ext uri="{FF2B5EF4-FFF2-40B4-BE49-F238E27FC236}">
                <a16:creationId xmlns:a16="http://schemas.microsoft.com/office/drawing/2014/main" id="{EAFB3588-3A9F-714E-A991-AB8754E6FC76}"/>
              </a:ext>
            </a:extLst>
          </p:cNvPr>
          <p:cNvSpPr/>
          <p:nvPr/>
        </p:nvSpPr>
        <p:spPr>
          <a:xfrm rot="8100000">
            <a:off x="10235010" y="2618505"/>
            <a:ext cx="292346" cy="29234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8D67769-5361-B04E-A22E-B2749279A833}"/>
              </a:ext>
            </a:extLst>
          </p:cNvPr>
          <p:cNvSpPr/>
          <p:nvPr/>
        </p:nvSpPr>
        <p:spPr>
          <a:xfrm rot="5400000">
            <a:off x="10300183" y="2321775"/>
            <a:ext cx="162000" cy="162000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1755E6-F1D4-FD45-8115-7608C76CFA5C}"/>
              </a:ext>
            </a:extLst>
          </p:cNvPr>
          <p:cNvSpPr txBox="1"/>
          <p:nvPr/>
        </p:nvSpPr>
        <p:spPr>
          <a:xfrm>
            <a:off x="2329128" y="3075940"/>
            <a:ext cx="223424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>
                <a:latin typeface="Montserrat" pitchFamily="2" charset="0"/>
              </a:rPr>
              <a:t>Точка прижатия</a:t>
            </a:r>
            <a:endParaRPr lang="en-GB" sz="1400" b="1" dirty="0">
              <a:latin typeface="Montserrat" pitchFamily="2" charset="0"/>
            </a:endParaRPr>
          </a:p>
          <a:p>
            <a:pPr algn="ctr"/>
            <a:r>
              <a:rPr lang="ru-RU" sz="1400" dirty="0">
                <a:latin typeface="Montserrat" pitchFamily="2" charset="0"/>
              </a:rPr>
              <a:t>Сонная артерия прижимается на передней поверхности шеи снаружи от гортани на стороне повреждения.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65FEEC-807E-0940-84A3-3C7CB57D2EBD}"/>
              </a:ext>
            </a:extLst>
          </p:cNvPr>
          <p:cNvSpPr txBox="1"/>
          <p:nvPr/>
        </p:nvSpPr>
        <p:spPr>
          <a:xfrm>
            <a:off x="9187132" y="3075940"/>
            <a:ext cx="236363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>
                <a:latin typeface="Montserrat" pitchFamily="2" charset="0"/>
              </a:rPr>
              <a:t>Прижатие большим пальцем</a:t>
            </a:r>
            <a:endParaRPr lang="en-GB" sz="1400" dirty="0">
              <a:latin typeface="Montserrat" pitchFamily="2" charset="0"/>
            </a:endParaRPr>
          </a:p>
          <a:p>
            <a:pPr algn="ctr"/>
            <a:r>
              <a:rPr lang="ru-RU" sz="1400" dirty="0">
                <a:latin typeface="Montserrat" pitchFamily="2" charset="0"/>
              </a:rPr>
              <a:t>Давление выполняется с достаточной силой в точку прижатия по направлению к позвоночнику.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540A80C-9D7E-464E-BC38-8B3B41644510}"/>
              </a:ext>
            </a:extLst>
          </p:cNvPr>
          <p:cNvCxnSpPr>
            <a:cxnSpLocks/>
          </p:cNvCxnSpPr>
          <p:nvPr/>
        </p:nvCxnSpPr>
        <p:spPr>
          <a:xfrm>
            <a:off x="2034540" y="6528175"/>
            <a:ext cx="10157460" cy="0"/>
          </a:xfrm>
          <a:prstGeom prst="line">
            <a:avLst/>
          </a:prstGeom>
          <a:ln w="3175">
            <a:solidFill>
              <a:srgbClr val="99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E24A38B-8F88-AA41-A8C8-64F89C17E0E4}"/>
              </a:ext>
            </a:extLst>
          </p:cNvPr>
          <p:cNvSpPr/>
          <p:nvPr/>
        </p:nvSpPr>
        <p:spPr>
          <a:xfrm>
            <a:off x="11854507" y="6312731"/>
            <a:ext cx="337494" cy="216313"/>
          </a:xfrm>
          <a:prstGeom prst="rect">
            <a:avLst/>
          </a:prstGeom>
          <a:solidFill>
            <a:srgbClr val="80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0"/>
              </a:rPr>
              <a:t>19</a:t>
            </a:r>
          </a:p>
        </p:txBody>
      </p:sp>
      <p:sp>
        <p:nvSpPr>
          <p:cNvPr id="42" name="Треугольник 41">
            <a:extLst>
              <a:ext uri="{FF2B5EF4-FFF2-40B4-BE49-F238E27FC236}">
                <a16:creationId xmlns:a16="http://schemas.microsoft.com/office/drawing/2014/main" id="{33611CEE-B8B9-A242-AE1F-A952F4E8620F}"/>
              </a:ext>
            </a:extLst>
          </p:cNvPr>
          <p:cNvSpPr/>
          <p:nvPr/>
        </p:nvSpPr>
        <p:spPr>
          <a:xfrm>
            <a:off x="11660538" y="6312731"/>
            <a:ext cx="193968" cy="216314"/>
          </a:xfrm>
          <a:prstGeom prst="triangle">
            <a:avLst>
              <a:gd name="adj" fmla="val 100000"/>
            </a:avLst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E9F771E-2138-8A49-A392-C80263775EAA}"/>
              </a:ext>
            </a:extLst>
          </p:cNvPr>
          <p:cNvSpPr/>
          <p:nvPr/>
        </p:nvSpPr>
        <p:spPr>
          <a:xfrm>
            <a:off x="5642317" y="2747910"/>
            <a:ext cx="2613600" cy="317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ый треугольник 37">
            <a:extLst>
              <a:ext uri="{FF2B5EF4-FFF2-40B4-BE49-F238E27FC236}">
                <a16:creationId xmlns:a16="http://schemas.microsoft.com/office/drawing/2014/main" id="{EAFB3588-3A9F-714E-A991-AB8754E6FC76}"/>
              </a:ext>
            </a:extLst>
          </p:cNvPr>
          <p:cNvSpPr/>
          <p:nvPr/>
        </p:nvSpPr>
        <p:spPr>
          <a:xfrm rot="8100000">
            <a:off x="6799672" y="2618505"/>
            <a:ext cx="292346" cy="29234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65FEEC-807E-0940-84A3-3C7CB57D2EBD}"/>
              </a:ext>
            </a:extLst>
          </p:cNvPr>
          <p:cNvSpPr txBox="1"/>
          <p:nvPr/>
        </p:nvSpPr>
        <p:spPr>
          <a:xfrm>
            <a:off x="5694073" y="3084566"/>
            <a:ext cx="248376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>
                <a:latin typeface="Montserrat" pitchFamily="2" charset="0"/>
              </a:rPr>
              <a:t>Прижатие четырьмя пальцами</a:t>
            </a:r>
            <a:endParaRPr lang="en-GB" sz="1400" dirty="0">
              <a:latin typeface="Montserrat" pitchFamily="2" charset="0"/>
            </a:endParaRPr>
          </a:p>
          <a:p>
            <a:pPr algn="ctr"/>
            <a:r>
              <a:rPr lang="ru-RU" sz="1400" dirty="0">
                <a:latin typeface="Montserrat" pitchFamily="2" charset="0"/>
              </a:rPr>
              <a:t>Давление осуществляется четырьмя пальцами одновременно по направлению к позвоночнику. </a:t>
            </a:r>
          </a:p>
        </p:txBody>
      </p:sp>
      <p:pic>
        <p:nvPicPr>
          <p:cNvPr id="46" name="Рисунок 4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1752" y="4598262"/>
            <a:ext cx="1533814" cy="119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818" y="4598261"/>
            <a:ext cx="1500702" cy="120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6856" y="4598261"/>
            <a:ext cx="1461645" cy="11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BC12D8B-E788-994C-B41B-B4171D755D84}"/>
              </a:ext>
            </a:extLst>
          </p:cNvPr>
          <p:cNvSpPr txBox="1"/>
          <p:nvPr/>
        </p:nvSpPr>
        <p:spPr>
          <a:xfrm>
            <a:off x="2034540" y="6312731"/>
            <a:ext cx="396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80807F"/>
                </a:solidFill>
                <a:latin typeface="Montserrat" pitchFamily="2" charset="0"/>
              </a:rPr>
              <a:t>5.0. </a:t>
            </a:r>
            <a:r>
              <a:rPr lang="ru-RU" sz="1200" dirty="0">
                <a:solidFill>
                  <a:srgbClr val="80807F"/>
                </a:solidFill>
                <a:latin typeface="Montserrat" pitchFamily="2" charset="0"/>
              </a:rPr>
              <a:t>Остановка наружного кровотечения</a:t>
            </a:r>
          </a:p>
        </p:txBody>
      </p:sp>
    </p:spTree>
    <p:extLst>
      <p:ext uri="{BB962C8B-B14F-4D97-AF65-F5344CB8AC3E}">
        <p14:creationId xmlns:p14="http://schemas.microsoft.com/office/powerpoint/2010/main" val="320450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F17A370-AFE0-5342-AB66-7ECFAB2E0E9A}"/>
              </a:ext>
            </a:extLst>
          </p:cNvPr>
          <p:cNvSpPr/>
          <p:nvPr/>
        </p:nvSpPr>
        <p:spPr>
          <a:xfrm>
            <a:off x="2034541" y="2213998"/>
            <a:ext cx="2849975" cy="3525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15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8A5E08-2C6B-D346-A81D-B790AC1407A1}"/>
              </a:ext>
            </a:extLst>
          </p:cNvPr>
          <p:cNvSpPr/>
          <p:nvPr/>
        </p:nvSpPr>
        <p:spPr>
          <a:xfrm rot="5400000">
            <a:off x="3419754" y="748362"/>
            <a:ext cx="79551" cy="2849975"/>
          </a:xfrm>
          <a:prstGeom prst="rect">
            <a:avLst/>
          </a:prstGeom>
          <a:solidFill>
            <a:srgbClr val="006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9FBAE5-F3BA-594E-A066-21DB2E2FCD18}"/>
              </a:ext>
            </a:extLst>
          </p:cNvPr>
          <p:cNvSpPr txBox="1"/>
          <p:nvPr/>
        </p:nvSpPr>
        <p:spPr>
          <a:xfrm>
            <a:off x="2205259" y="2376174"/>
            <a:ext cx="25056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itchFamily="2" charset="0"/>
              </a:rPr>
              <a:t>Точка прижатия </a:t>
            </a:r>
            <a:endParaRPr lang="en-GB" sz="1400" b="1" dirty="0">
              <a:latin typeface="Montserrat" pitchFamily="2" charset="0"/>
            </a:endParaRPr>
          </a:p>
          <a:p>
            <a:endParaRPr lang="en-GB" sz="1400" dirty="0">
              <a:latin typeface="Montserrat" pitchFamily="2" charset="0"/>
            </a:endParaRPr>
          </a:p>
          <a:p>
            <a:r>
              <a:rPr lang="ru-RU" sz="1400" dirty="0">
                <a:latin typeface="Montserrat" pitchFamily="2" charset="0"/>
              </a:rPr>
              <a:t>Артерия прижимается в ямке над ключицей к первому ребру.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5E907C-32EA-914E-81E5-9A09B1153D22}"/>
              </a:ext>
            </a:extLst>
          </p:cNvPr>
          <p:cNvSpPr/>
          <p:nvPr/>
        </p:nvSpPr>
        <p:spPr>
          <a:xfrm>
            <a:off x="5519535" y="2213998"/>
            <a:ext cx="2849975" cy="3525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09D613-E1E7-F743-97E1-1954BD22A1DF}"/>
              </a:ext>
            </a:extLst>
          </p:cNvPr>
          <p:cNvSpPr/>
          <p:nvPr/>
        </p:nvSpPr>
        <p:spPr>
          <a:xfrm rot="5400000">
            <a:off x="6904748" y="748362"/>
            <a:ext cx="79551" cy="2849975"/>
          </a:xfrm>
          <a:prstGeom prst="rect">
            <a:avLst/>
          </a:prstGeom>
          <a:solidFill>
            <a:srgbClr val="999899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1840B74-4F9C-9440-B7BE-3802CBF48907}"/>
              </a:ext>
            </a:extLst>
          </p:cNvPr>
          <p:cNvSpPr/>
          <p:nvPr/>
        </p:nvSpPr>
        <p:spPr>
          <a:xfrm>
            <a:off x="9004530" y="2213998"/>
            <a:ext cx="2849975" cy="3525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999899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390ED69-E8D9-2B4C-A16B-57D692B902E6}"/>
              </a:ext>
            </a:extLst>
          </p:cNvPr>
          <p:cNvSpPr/>
          <p:nvPr/>
        </p:nvSpPr>
        <p:spPr>
          <a:xfrm rot="5400000">
            <a:off x="10389743" y="748362"/>
            <a:ext cx="79551" cy="2849975"/>
          </a:xfrm>
          <a:prstGeom prst="rect">
            <a:avLst/>
          </a:prstGeom>
          <a:solidFill>
            <a:srgbClr val="999899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D1687B-26EB-8943-8A92-CDD18080DEA3}"/>
              </a:ext>
            </a:extLst>
          </p:cNvPr>
          <p:cNvSpPr txBox="1"/>
          <p:nvPr/>
        </p:nvSpPr>
        <p:spPr>
          <a:xfrm>
            <a:off x="5712389" y="2376174"/>
            <a:ext cx="25056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itchFamily="2" charset="0"/>
              </a:rPr>
              <a:t>Прижатие четырьмя выпрямленными пальцами</a:t>
            </a:r>
          </a:p>
          <a:p>
            <a:endParaRPr lang="en-GB" sz="1400" dirty="0">
              <a:latin typeface="Montserrat" pitchFamily="2" charset="0"/>
            </a:endParaRPr>
          </a:p>
          <a:p>
            <a:r>
              <a:rPr lang="ru-RU" sz="1400" dirty="0">
                <a:latin typeface="Montserrat" pitchFamily="2" charset="0"/>
              </a:rPr>
              <a:t>Давление осуществляется в точку прижатия артерии с помощью четырех выпрямленных пальцев.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38B876-2D85-9F41-ADCA-93C1F8DD243F}"/>
              </a:ext>
            </a:extLst>
          </p:cNvPr>
          <p:cNvSpPr txBox="1"/>
          <p:nvPr/>
        </p:nvSpPr>
        <p:spPr>
          <a:xfrm>
            <a:off x="9184794" y="2376174"/>
            <a:ext cx="2505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itchFamily="2" charset="0"/>
              </a:rPr>
              <a:t>Прижатие четырьмя согнутыми пальцами</a:t>
            </a:r>
          </a:p>
          <a:p>
            <a:endParaRPr lang="en-GB" sz="1400" dirty="0">
              <a:latin typeface="Montserrat" pitchFamily="2" charset="0"/>
            </a:endParaRPr>
          </a:p>
          <a:p>
            <a:r>
              <a:rPr lang="ru-RU" sz="1400" dirty="0">
                <a:latin typeface="Montserrat" pitchFamily="2" charset="0"/>
              </a:rPr>
              <a:t>Давление осуществляется в точку прижатия артерии с помощью четырех согнутых пальцев. </a:t>
            </a:r>
          </a:p>
          <a:p>
            <a:endParaRPr lang="ru-RU" sz="1400" dirty="0">
              <a:latin typeface="Montserrat" pitchFamily="2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0BAB8AB-8779-E84F-95B2-89BDE9DB835C}"/>
              </a:ext>
            </a:extLst>
          </p:cNvPr>
          <p:cNvCxnSpPr>
            <a:cxnSpLocks/>
          </p:cNvCxnSpPr>
          <p:nvPr/>
        </p:nvCxnSpPr>
        <p:spPr>
          <a:xfrm>
            <a:off x="2034540" y="6528175"/>
            <a:ext cx="10157460" cy="0"/>
          </a:xfrm>
          <a:prstGeom prst="line">
            <a:avLst/>
          </a:prstGeom>
          <a:ln w="3175">
            <a:solidFill>
              <a:srgbClr val="99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48EBE62-7CB5-CC49-B0CE-891E2ADF6B4F}"/>
              </a:ext>
            </a:extLst>
          </p:cNvPr>
          <p:cNvSpPr/>
          <p:nvPr/>
        </p:nvSpPr>
        <p:spPr>
          <a:xfrm>
            <a:off x="11854507" y="6312731"/>
            <a:ext cx="337494" cy="216313"/>
          </a:xfrm>
          <a:prstGeom prst="rect">
            <a:avLst/>
          </a:prstGeom>
          <a:solidFill>
            <a:srgbClr val="80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ontserrat" pitchFamily="2" charset="0"/>
              </a:rPr>
              <a:t>20</a:t>
            </a:r>
          </a:p>
        </p:txBody>
      </p:sp>
      <p:sp>
        <p:nvSpPr>
          <p:cNvPr id="19" name="Треугольник 18">
            <a:extLst>
              <a:ext uri="{FF2B5EF4-FFF2-40B4-BE49-F238E27FC236}">
                <a16:creationId xmlns:a16="http://schemas.microsoft.com/office/drawing/2014/main" id="{8D199D5B-E547-3E4A-A033-38EE307006AD}"/>
              </a:ext>
            </a:extLst>
          </p:cNvPr>
          <p:cNvSpPr/>
          <p:nvPr/>
        </p:nvSpPr>
        <p:spPr>
          <a:xfrm>
            <a:off x="11660538" y="6312731"/>
            <a:ext cx="193968" cy="216314"/>
          </a:xfrm>
          <a:prstGeom prst="triangle">
            <a:avLst>
              <a:gd name="adj" fmla="val 100000"/>
            </a:avLst>
          </a:prstGeom>
          <a:solidFill>
            <a:srgbClr val="99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E646A2-069F-FF40-BA2C-786D4F6099B8}"/>
              </a:ext>
            </a:extLst>
          </p:cNvPr>
          <p:cNvSpPr txBox="1"/>
          <p:nvPr/>
        </p:nvSpPr>
        <p:spPr>
          <a:xfrm>
            <a:off x="2034538" y="888783"/>
            <a:ext cx="9136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Пальцевое прижатие подключичной</a:t>
            </a:r>
            <a:r>
              <a:rPr lang="ru-RU" sz="3000" b="1" dirty="0">
                <a:latin typeface="Montserrat" pitchFamily="2" charset="0"/>
              </a:rPr>
              <a:t> </a:t>
            </a:r>
            <a:r>
              <a:rPr lang="ru-RU" sz="3000" b="1" dirty="0">
                <a:solidFill>
                  <a:srgbClr val="0063C7"/>
                </a:solidFill>
                <a:latin typeface="Montserrat" pitchFamily="2" charset="0"/>
              </a:rPr>
              <a:t>артерии</a:t>
            </a:r>
          </a:p>
        </p:txBody>
      </p:sp>
      <p:pic>
        <p:nvPicPr>
          <p:cNvPr id="23" name="Рисунок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3420" y="3994025"/>
            <a:ext cx="1768414" cy="15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4110" y="3994024"/>
            <a:ext cx="1811422" cy="157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0241" y="3976612"/>
            <a:ext cx="1849374" cy="161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BC12D8B-E788-994C-B41B-B4171D755D84}"/>
              </a:ext>
            </a:extLst>
          </p:cNvPr>
          <p:cNvSpPr txBox="1"/>
          <p:nvPr/>
        </p:nvSpPr>
        <p:spPr>
          <a:xfrm>
            <a:off x="2034540" y="6312731"/>
            <a:ext cx="396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80807F"/>
                </a:solidFill>
                <a:latin typeface="Montserrat" pitchFamily="2" charset="0"/>
              </a:rPr>
              <a:t>5.0. </a:t>
            </a:r>
            <a:r>
              <a:rPr lang="ru-RU" sz="1200" dirty="0">
                <a:solidFill>
                  <a:srgbClr val="80807F"/>
                </a:solidFill>
                <a:latin typeface="Montserrat" pitchFamily="2" charset="0"/>
              </a:rPr>
              <a:t>Остановка наружного кровотечения</a:t>
            </a:r>
          </a:p>
        </p:txBody>
      </p:sp>
    </p:spTree>
    <p:extLst>
      <p:ext uri="{BB962C8B-B14F-4D97-AF65-F5344CB8AC3E}">
        <p14:creationId xmlns:p14="http://schemas.microsoft.com/office/powerpoint/2010/main" val="975946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890</Words>
  <Application>Microsoft Office PowerPoint</Application>
  <PresentationFormat>Широкоэкранный</PresentationFormat>
  <Paragraphs>147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Adobe Fangsong Std R</vt:lpstr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Ирина Устинова</cp:lastModifiedBy>
  <cp:revision>182</cp:revision>
  <dcterms:created xsi:type="dcterms:W3CDTF">2020-08-16T10:24:24Z</dcterms:created>
  <dcterms:modified xsi:type="dcterms:W3CDTF">2021-06-23T13:43:26Z</dcterms:modified>
</cp:coreProperties>
</file>