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8" r:id="rId3"/>
    <p:sldId id="326" r:id="rId4"/>
    <p:sldId id="276" r:id="rId5"/>
    <p:sldId id="297" r:id="rId6"/>
    <p:sldId id="32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C7"/>
    <a:srgbClr val="002F6C"/>
    <a:srgbClr val="999899"/>
    <a:srgbClr val="80807F"/>
    <a:srgbClr val="EFEFEF"/>
    <a:srgbClr val="F6F6F8"/>
    <a:srgbClr val="0050B7"/>
    <a:srgbClr val="002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39"/>
    <p:restoredTop sz="97182"/>
  </p:normalViewPr>
  <p:slideViewPr>
    <p:cSldViewPr snapToGrid="0" snapToObjects="1">
      <p:cViewPr varScale="1">
        <p:scale>
          <a:sx n="72" d="100"/>
          <a:sy n="72" d="100"/>
        </p:scale>
        <p:origin x="1050" y="78"/>
      </p:cViewPr>
      <p:guideLst>
        <p:guide orient="horz" pos="2160"/>
        <p:guide pos="3840"/>
        <p:guide pos="1277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DAC62-D2A2-F146-B557-087303B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078F3-06E1-EB44-9581-657B1E73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FFC0D9-C5C9-3C40-96CC-305A077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A76E3-E50A-6547-B839-F879DA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7685-0982-334E-BBFD-61FCE8FC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63FE7-6B5F-8046-BB15-23AA24F2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63FF06-A0EB-ED4E-A96D-97A4FEB4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CF0D8-27ED-AC4B-9F26-E4C3A3D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AFB61-C505-7243-837C-E92FF071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C3F39-ED65-134B-9345-EA97079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854C53-EA3B-C143-BD16-E1EB39B1D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0C1CF-556C-F74E-A7CA-A5FFDFB3E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D7DC6-742C-E54D-905D-87D5746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17BE7-1631-EB4F-BF4F-8398831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415C3-8EE6-6F4C-8EBA-27DA299D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1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18212" y="0"/>
            <a:ext cx="287378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1" name="Рисунок 6">
            <a:extLst>
              <a:ext uri="{FF2B5EF4-FFF2-40B4-BE49-F238E27FC236}">
                <a16:creationId xmlns:a16="http://schemas.microsoft.com/office/drawing/2014/main" id="{A215DEF4-836D-1A4C-BC8C-9C2418407E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381" y="4099796"/>
            <a:ext cx="2756830" cy="2758204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DACBF705-04CB-CC40-8B06-F704383F7C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2" y="0"/>
            <a:ext cx="2757244" cy="4099795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5630617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6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>
            <a:extLst>
              <a:ext uri="{FF2B5EF4-FFF2-40B4-BE49-F238E27FC236}">
                <a16:creationId xmlns:a16="http://schemas.microsoft.com/office/drawing/2014/main" id="{FF07D537-FAF5-5341-83E4-D7521FB5CF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51ED2199-D12D-F743-81FF-E6DF2F971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12">
            <a:extLst>
              <a:ext uri="{FF2B5EF4-FFF2-40B4-BE49-F238E27FC236}">
                <a16:creationId xmlns:a16="http://schemas.microsoft.com/office/drawing/2014/main" id="{7D13E140-4769-284C-85F8-90093D78D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5630619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7205" y="2696309"/>
            <a:ext cx="2817397" cy="416169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4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8" name="Рисунок 6">
            <a:extLst>
              <a:ext uri="{FF2B5EF4-FFF2-40B4-BE49-F238E27FC236}">
                <a16:creationId xmlns:a16="http://schemas.microsoft.com/office/drawing/2014/main" id="{50E65BE1-8A35-2C46-AC8D-18F5A87C9D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26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A9792C2E-31BA-B944-BA53-440B36DACE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3262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3908" y="2636323"/>
            <a:ext cx="2138209" cy="2138208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4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38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2114A8F1-A1B0-694A-867D-76E3293F45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6383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7" name="Рисунок 6">
            <a:extLst>
              <a:ext uri="{FF2B5EF4-FFF2-40B4-BE49-F238E27FC236}">
                <a16:creationId xmlns:a16="http://schemas.microsoft.com/office/drawing/2014/main" id="{0635163B-2479-F44D-BEBC-F63CC614C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8229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8" name="Рисунок 6">
            <a:extLst>
              <a:ext uri="{FF2B5EF4-FFF2-40B4-BE49-F238E27FC236}">
                <a16:creationId xmlns:a16="http://schemas.microsoft.com/office/drawing/2014/main" id="{AC3137CB-D513-0D42-953C-2467B4616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075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3C6D5-492C-BB46-85EF-2BD39E9D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592-80D5-0848-9477-7A7065A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CF581-D7D1-0A40-8D94-AB4B3D3A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63DD4-C413-8E4D-9E7D-02F81667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D310B-E2B0-0847-B840-5B1695AE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4540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4387" y="2170606"/>
            <a:ext cx="2313268" cy="3531613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3" name="Рисунок 6">
            <a:extLst>
              <a:ext uri="{FF2B5EF4-FFF2-40B4-BE49-F238E27FC236}">
                <a16:creationId xmlns:a16="http://schemas.microsoft.com/office/drawing/2014/main" id="{1D035B0B-3559-2240-BC4D-8510EA0B52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0655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4" name="Рисунок 6">
            <a:extLst>
              <a:ext uri="{FF2B5EF4-FFF2-40B4-BE49-F238E27FC236}">
                <a16:creationId xmlns:a16="http://schemas.microsoft.com/office/drawing/2014/main" id="{7C1FECD7-CF26-3947-88DE-ED75F78D70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1237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>
            <a:extLst>
              <a:ext uri="{FF2B5EF4-FFF2-40B4-BE49-F238E27FC236}">
                <a16:creationId xmlns:a16="http://schemas.microsoft.com/office/drawing/2014/main" id="{0992C8F8-C704-B84E-A123-65207C344C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900057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AF1E7-E062-F74E-89FA-A4E5EEB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0A6E6-4AC4-4345-8B3B-D2DDF2C0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3E71-FD5F-9E47-938D-CA5B275F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346F-FA2A-A241-BBA6-602F1FF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D185-D0FC-084E-8F7F-133BAB8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2933A-CECC-B54F-AF52-E7BDF17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48C9B-1167-4F46-B4E9-94BEFB583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650A9-EF84-C64A-9604-3AF5389B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8FE85-D226-E742-93AF-89C6F402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96E0-32EB-704D-92E8-0FAE59E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1015B2-C17E-8343-92A8-C396D0B4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8F163-5B55-644A-AC35-C949875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A6488-032C-6344-944C-23F10B84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05114-3216-B44B-9727-F6B164A7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0AB138-2478-D64D-93CC-CE790B392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C25-01B4-0348-951E-96217740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5E30A-D6D3-F74B-A0D4-E2E6344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14A9BA-E45B-0543-A5A3-DB5FD4D0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10B99-5AAF-4B4C-BF9C-C6D7A488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2D4-AFB5-0945-A246-A5F313C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279C3-2DFE-8242-9CBF-46E5146E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029E1-9118-444E-88D8-36701FDE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627D63-0E8C-0C4F-B086-AE8F134B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37790B-2AFA-434E-BD67-7B269CC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E6371-D8A2-8940-B085-288EBC9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2A0C9F-C834-AE4E-8254-AFEC9877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829C-6195-6B4D-90B1-F2D5CC9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59BFA-296B-6642-BFB9-DD9BD52D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CD433-9473-4247-9008-E955C6EA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5185FC-C46A-5A4C-9A9C-204AD56E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7D82-CDC3-0240-A0A3-6E4DEC70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28489-B5EB-C145-B9DC-5FE147CA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EF382CDB-164E-5644-A071-8C13E850D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2363" y="0"/>
            <a:ext cx="3449637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Montserrat" pitchFamily="2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63" r:id="rId15"/>
    <p:sldLayoutId id="2147483665" r:id="rId16"/>
    <p:sldLayoutId id="2147483664" r:id="rId17"/>
    <p:sldLayoutId id="2147483667" r:id="rId18"/>
    <p:sldLayoutId id="2147483670" r:id="rId19"/>
    <p:sldLayoutId id="2147483668" r:id="rId20"/>
    <p:sldLayoutId id="214748366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C4CF03-DF6D-DD4E-A2CE-12D093F9483C}"/>
              </a:ext>
            </a:extLst>
          </p:cNvPr>
          <p:cNvSpPr txBox="1"/>
          <p:nvPr/>
        </p:nvSpPr>
        <p:spPr>
          <a:xfrm>
            <a:off x="6095999" y="4703224"/>
            <a:ext cx="567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Montserrat" pitchFamily="2" charset="0"/>
              </a:rPr>
              <a:t>ОКАЗАНИЕ ПЕРВОЙ ПОМОЩИ ПОСТРАДАВШИМ НА ПРОИЗВОДСТВЕ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AB44B-8596-194E-9655-B00D1522F310}"/>
              </a:ext>
            </a:extLst>
          </p:cNvPr>
          <p:cNvSpPr txBox="1"/>
          <p:nvPr/>
        </p:nvSpPr>
        <p:spPr>
          <a:xfrm>
            <a:off x="6096001" y="5497099"/>
            <a:ext cx="4959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Montserrat" pitchFamily="2" charset="0"/>
              </a:rPr>
              <a:t>Модуль 3. Оказание первой помощи при отсутствии сознания</a:t>
            </a:r>
          </a:p>
        </p:txBody>
      </p:sp>
    </p:spTree>
    <p:extLst>
      <p:ext uri="{BB962C8B-B14F-4D97-AF65-F5344CB8AC3E}">
        <p14:creationId xmlns:p14="http://schemas.microsoft.com/office/powerpoint/2010/main" val="14149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3429000"/>
            <a:ext cx="435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6AD22-432C-4D44-9F17-7F66437C5944}"/>
              </a:ext>
            </a:extLst>
          </p:cNvPr>
          <p:cNvSpPr txBox="1"/>
          <p:nvPr/>
        </p:nvSpPr>
        <p:spPr>
          <a:xfrm>
            <a:off x="7285740" y="4476404"/>
            <a:ext cx="4357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Потеря сознания, причины и симптомы.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потере сознания.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18674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8EA80-E60F-6E4E-8261-C193CBCFDBFF}"/>
              </a:ext>
            </a:extLst>
          </p:cNvPr>
          <p:cNvSpPr txBox="1"/>
          <p:nvPr/>
        </p:nvSpPr>
        <p:spPr>
          <a:xfrm>
            <a:off x="1703186" y="-1693058"/>
            <a:ext cx="502516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1400" b="1" dirty="0">
                <a:solidFill>
                  <a:schemeClr val="bg1"/>
                </a:solidFill>
                <a:latin typeface="Montserrat" pitchFamily="2" charset="0"/>
              </a:rPr>
              <a:t>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4248470"/>
            <a:ext cx="43574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Первая помощь при потере сознания</a:t>
            </a:r>
          </a:p>
        </p:txBody>
      </p:sp>
    </p:spTree>
    <p:extLst>
      <p:ext uri="{BB962C8B-B14F-4D97-AF65-F5344CB8AC3E}">
        <p14:creationId xmlns:p14="http://schemas.microsoft.com/office/powerpoint/2010/main" val="3902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9ECD4AD-A03B-5744-9949-D7399D0CB944}"/>
              </a:ext>
            </a:extLst>
          </p:cNvPr>
          <p:cNvSpPr/>
          <p:nvPr/>
        </p:nvSpPr>
        <p:spPr>
          <a:xfrm>
            <a:off x="7940638" y="0"/>
            <a:ext cx="2853453" cy="280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71E2577-ACDD-7847-A5B2-C6D34FAF7AA3}"/>
              </a:ext>
            </a:extLst>
          </p:cNvPr>
          <p:cNvSpPr/>
          <p:nvPr/>
        </p:nvSpPr>
        <p:spPr>
          <a:xfrm>
            <a:off x="7940639" y="2802300"/>
            <a:ext cx="2853453" cy="28534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13500000" algn="b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851CA419-C3BE-9841-8590-D025F0F40FC0}"/>
              </a:ext>
            </a:extLst>
          </p:cNvPr>
          <p:cNvSpPr/>
          <p:nvPr/>
        </p:nvSpPr>
        <p:spPr>
          <a:xfrm rot="5400000">
            <a:off x="9322515" y="4273005"/>
            <a:ext cx="89695" cy="2853452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BD98245-D841-8347-8189-34CEC56757A7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CDC6C5B-89B2-A540-97F6-BDF76C86457B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9</a:t>
            </a:r>
          </a:p>
        </p:txBody>
      </p:sp>
      <p:sp>
        <p:nvSpPr>
          <p:cNvPr id="14" name="Треугольник 13">
            <a:extLst>
              <a:ext uri="{FF2B5EF4-FFF2-40B4-BE49-F238E27FC236}">
                <a16:creationId xmlns:a16="http://schemas.microsoft.com/office/drawing/2014/main" id="{ECE7B40B-C268-E94E-81F8-27D125904691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F9541F-A410-A440-9098-097B312A0493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2.0.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Первая помощь при потере сознания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027114-2420-A24F-B989-32423F221641}"/>
              </a:ext>
            </a:extLst>
          </p:cNvPr>
          <p:cNvSpPr txBox="1"/>
          <p:nvPr/>
        </p:nvSpPr>
        <p:spPr>
          <a:xfrm>
            <a:off x="2034540" y="888783"/>
            <a:ext cx="5099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Шаг 1.</a:t>
            </a:r>
            <a:r>
              <a:rPr lang="ru-RU" sz="3000" b="1" dirty="0">
                <a:latin typeface="Montserrat" pitchFamily="2" charset="0"/>
              </a:rPr>
              <a:t> </a:t>
            </a:r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Проверка </a:t>
            </a:r>
          </a:p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наличия сознания</a:t>
            </a:r>
          </a:p>
        </p:txBody>
      </p:sp>
      <p:pic>
        <p:nvPicPr>
          <p:cNvPr id="18" name="Рисунок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0157" y="3191796"/>
            <a:ext cx="1897811" cy="158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8315863" y="4977447"/>
            <a:ext cx="2147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Montserrat" pitchFamily="2" charset="0"/>
              </a:rPr>
              <a:t>Что с Вами? </a:t>
            </a:r>
          </a:p>
          <a:p>
            <a:pPr algn="ctr"/>
            <a:r>
              <a:rPr lang="ru-RU" sz="1400" b="1" dirty="0">
                <a:latin typeface="Montserrat" pitchFamily="2" charset="0"/>
              </a:rPr>
              <a:t>Нужна ли Вам помощь?</a:t>
            </a:r>
            <a:endParaRPr lang="ru-RU" sz="1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80EE89-23B7-5647-9F25-615F9ED2EE3E}"/>
              </a:ext>
            </a:extLst>
          </p:cNvPr>
          <p:cNvSpPr txBox="1"/>
          <p:nvPr/>
        </p:nvSpPr>
        <p:spPr>
          <a:xfrm>
            <a:off x="2034540" y="2431758"/>
            <a:ext cx="42368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Человек внезапно упал и продолжает лежать без движения.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Для проверки наличия сознания у пострадавшего  следует:</a:t>
            </a:r>
          </a:p>
          <a:p>
            <a:pPr marL="360000"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аккуратно потормошить  его за плечи;</a:t>
            </a:r>
          </a:p>
          <a:p>
            <a:pPr marL="360000"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громко задать несколько вопросов о самочувствии.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Человек, находящийся в бессознательном состоянии, не сможет отреагировать и ответить на эти вопросы.</a:t>
            </a:r>
          </a:p>
          <a:p>
            <a:pPr>
              <a:spcAft>
                <a:spcPts val="600"/>
              </a:spcAft>
            </a:pPr>
            <a:endParaRPr lang="ru-RU" sz="900" dirty="0">
              <a:latin typeface="Montserrat" pitchFamily="2" charset="0"/>
            </a:endParaRPr>
          </a:p>
          <a:p>
            <a:pPr>
              <a:spcAft>
                <a:spcPts val="600"/>
              </a:spcAft>
            </a:pPr>
            <a:endParaRPr lang="ru-RU" sz="900" dirty="0">
              <a:latin typeface="Montserrat" pitchFamily="2" charset="0"/>
            </a:endParaRPr>
          </a:p>
          <a:p>
            <a:pPr>
              <a:spcAft>
                <a:spcPts val="600"/>
              </a:spcAft>
            </a:pPr>
            <a:endParaRPr lang="ru-RU" sz="1000" dirty="0">
              <a:latin typeface="Montserrat" pitchFamily="2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2" y="3536754"/>
            <a:ext cx="230196" cy="15758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638" y="3825127"/>
            <a:ext cx="230196" cy="15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0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AB4AAA04-EE78-144A-A306-D9F9F7D2C0AB}"/>
              </a:ext>
            </a:extLst>
          </p:cNvPr>
          <p:cNvSpPr/>
          <p:nvPr/>
        </p:nvSpPr>
        <p:spPr>
          <a:xfrm>
            <a:off x="9405393" y="2137726"/>
            <a:ext cx="2294763" cy="37804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E1DD645-8689-FA47-AE37-8CBDA96F0848}"/>
              </a:ext>
            </a:extLst>
          </p:cNvPr>
          <p:cNvSpPr/>
          <p:nvPr/>
        </p:nvSpPr>
        <p:spPr>
          <a:xfrm>
            <a:off x="2034538" y="2137726"/>
            <a:ext cx="2294763" cy="37804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B5E20D08-D227-F744-900E-FF3EB7FC51A5}"/>
              </a:ext>
            </a:extLst>
          </p:cNvPr>
          <p:cNvSpPr/>
          <p:nvPr/>
        </p:nvSpPr>
        <p:spPr>
          <a:xfrm>
            <a:off x="4496384" y="2137726"/>
            <a:ext cx="2294763" cy="37804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AB4AAA04-EE78-144A-A306-D9F9F7D2C0AB}"/>
              </a:ext>
            </a:extLst>
          </p:cNvPr>
          <p:cNvSpPr/>
          <p:nvPr/>
        </p:nvSpPr>
        <p:spPr>
          <a:xfrm>
            <a:off x="6958230" y="2137726"/>
            <a:ext cx="2294763" cy="37804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F83B519-DC79-8149-97D5-BAAEBC7E2490}"/>
              </a:ext>
            </a:extLst>
          </p:cNvPr>
          <p:cNvSpPr txBox="1"/>
          <p:nvPr/>
        </p:nvSpPr>
        <p:spPr>
          <a:xfrm>
            <a:off x="2114019" y="2958867"/>
            <a:ext cx="22152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Восстановить проходимость дыхательных путей у пострадавшего: 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одну руку положить на лоб пострадавшего</a:t>
            </a:r>
            <a:r>
              <a:rPr lang="ru-RU" sz="1400" dirty="0">
                <a:latin typeface="Montserrat" pitchFamily="2" charset="0"/>
              </a:rPr>
              <a:t>;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двумя пальцами другой взять за подбородок</a:t>
            </a:r>
            <a:r>
              <a:rPr lang="ru-RU" sz="1400" dirty="0">
                <a:latin typeface="Montserrat" pitchFamily="2" charset="0"/>
              </a:rPr>
              <a:t>;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запрокинуть голову</a:t>
            </a:r>
            <a:r>
              <a:rPr lang="ru-RU" sz="1400" dirty="0">
                <a:latin typeface="Montserrat" pitchFamily="2" charset="0"/>
              </a:rPr>
              <a:t>;</a:t>
            </a:r>
          </a:p>
          <a:p>
            <a:pPr marL="360000"/>
            <a:r>
              <a:rPr lang="ru-RU" sz="1300" dirty="0">
                <a:latin typeface="Montserrat" pitchFamily="2" charset="0"/>
              </a:rPr>
              <a:t>поднять подбородок и нижнюю челюсть. 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E6399C1-3A64-5B4C-899C-7CB316BAB18D}"/>
              </a:ext>
            </a:extLst>
          </p:cNvPr>
          <p:cNvSpPr/>
          <p:nvPr/>
        </p:nvSpPr>
        <p:spPr>
          <a:xfrm>
            <a:off x="2203239" y="2404938"/>
            <a:ext cx="1413072" cy="332614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495300" dist="381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latin typeface="Montserrat" pitchFamily="2" charset="0"/>
              </a:rPr>
              <a:t>Действие 1</a:t>
            </a:r>
            <a:endParaRPr lang="en-GB" sz="1600" b="1" dirty="0">
              <a:latin typeface="Montserrat" pitchFamily="2" charset="0"/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28737B3B-2D03-464B-ADB1-18B36EB97532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F5034DC-BCE7-1648-AB05-A96D282DEF20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10</a:t>
            </a:r>
          </a:p>
        </p:txBody>
      </p:sp>
      <p:sp>
        <p:nvSpPr>
          <p:cNvPr id="25" name="Треугольник 24">
            <a:extLst>
              <a:ext uri="{FF2B5EF4-FFF2-40B4-BE49-F238E27FC236}">
                <a16:creationId xmlns:a16="http://schemas.microsoft.com/office/drawing/2014/main" id="{983FD248-F889-C44A-BFA1-EE8FA97F5134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027114-2420-A24F-B989-32423F221641}"/>
              </a:ext>
            </a:extLst>
          </p:cNvPr>
          <p:cNvSpPr txBox="1"/>
          <p:nvPr/>
        </p:nvSpPr>
        <p:spPr>
          <a:xfrm>
            <a:off x="2034539" y="888783"/>
            <a:ext cx="7059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Шаг 2.</a:t>
            </a:r>
            <a:r>
              <a:rPr lang="ru-RU" sz="3000" b="1" dirty="0">
                <a:latin typeface="Montserrat" pitchFamily="2" charset="0"/>
              </a:rPr>
              <a:t> </a:t>
            </a:r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Восстановление проходимости дыхательных путей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E452F493-2ABF-844D-8CC2-AC25EBC03461}"/>
              </a:ext>
            </a:extLst>
          </p:cNvPr>
          <p:cNvSpPr/>
          <p:nvPr/>
        </p:nvSpPr>
        <p:spPr>
          <a:xfrm>
            <a:off x="4647336" y="2393444"/>
            <a:ext cx="1413072" cy="332614"/>
          </a:xfrm>
          <a:prstGeom prst="rect">
            <a:avLst/>
          </a:prstGeom>
          <a:solidFill>
            <a:srgbClr val="0063C7"/>
          </a:solidFill>
          <a:ln>
            <a:noFill/>
          </a:ln>
          <a:effectLst>
            <a:outerShdw blurRad="495300" dist="381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latin typeface="Montserrat" pitchFamily="2" charset="0"/>
              </a:rPr>
              <a:t>Действие 2</a:t>
            </a:r>
            <a:endParaRPr lang="en-GB" sz="1600" b="1" dirty="0">
              <a:latin typeface="Montserrat" pitchFamily="2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704" y="3695737"/>
            <a:ext cx="230196" cy="157588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114" y="4191134"/>
            <a:ext cx="230196" cy="157588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73" y="4673055"/>
            <a:ext cx="230196" cy="157588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157" y="4961428"/>
            <a:ext cx="230196" cy="15758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F83B519-DC79-8149-97D5-BAAEBC7E2490}"/>
              </a:ext>
            </a:extLst>
          </p:cNvPr>
          <p:cNvSpPr txBox="1"/>
          <p:nvPr/>
        </p:nvSpPr>
        <p:spPr>
          <a:xfrm>
            <a:off x="4575865" y="2958867"/>
            <a:ext cx="221528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Наклониться щекой и ухом ко рту и носу пострадавшего и в течение </a:t>
            </a:r>
            <a:r>
              <a:rPr lang="ru-RU" sz="1200" b="1" dirty="0">
                <a:latin typeface="Adobe Fangsong Std R" pitchFamily="18" charset="-128"/>
                <a:ea typeface="Adobe Fangsong Std R" pitchFamily="18" charset="-128"/>
              </a:rPr>
              <a:t>10</a:t>
            </a:r>
            <a:r>
              <a:rPr lang="ru-RU" sz="1300" dirty="0">
                <a:latin typeface="Montserrat" pitchFamily="2" charset="0"/>
              </a:rPr>
              <a:t> секунд : 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послушать дыхание</a:t>
            </a:r>
            <a:r>
              <a:rPr lang="ru-RU" sz="1400" dirty="0">
                <a:latin typeface="Montserrat" pitchFamily="2" charset="0"/>
              </a:rPr>
              <a:t>;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почувствовать выдыхаемый воздух на своей щеке</a:t>
            </a:r>
            <a:r>
              <a:rPr lang="ru-RU" sz="1400" dirty="0">
                <a:latin typeface="Montserrat" pitchFamily="2" charset="0"/>
              </a:rPr>
              <a:t>;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увидеть движение грудной клетки. 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667" y="3707801"/>
            <a:ext cx="230196" cy="157588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077" y="4004800"/>
            <a:ext cx="230196" cy="157588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336" y="4676493"/>
            <a:ext cx="230196" cy="157588"/>
          </a:xfrm>
          <a:prstGeom prst="rect">
            <a:avLst/>
          </a:prstGeom>
        </p:spPr>
      </p:pic>
      <p:pic>
        <p:nvPicPr>
          <p:cNvPr id="58" name="Рисунок 5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01200" y="2324436"/>
            <a:ext cx="1863306" cy="159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9532192" y="4253836"/>
            <a:ext cx="2059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63C7"/>
                </a:solidFill>
                <a:latin typeface="Montserrat" pitchFamily="2" charset="0"/>
              </a:rPr>
              <a:t>При подозрении на </a:t>
            </a:r>
          </a:p>
          <a:p>
            <a:pPr algn="ctr"/>
            <a:r>
              <a:rPr lang="ru-RU" sz="1400" b="1" dirty="0">
                <a:solidFill>
                  <a:srgbClr val="0063C7"/>
                </a:solidFill>
                <a:latin typeface="Montserrat" pitchFamily="2" charset="0"/>
              </a:rPr>
              <a:t>травму шейного отдела позвоночника голову запрокидывают максимально аккуратно и </a:t>
            </a:r>
            <a:r>
              <a:rPr lang="ru-RU" sz="1400" b="1" dirty="0" err="1">
                <a:solidFill>
                  <a:srgbClr val="0063C7"/>
                </a:solidFill>
                <a:latin typeface="Montserrat" pitchFamily="2" charset="0"/>
              </a:rPr>
              <a:t>щадяще</a:t>
            </a:r>
            <a:endParaRPr lang="ru-RU" sz="1400" b="1" dirty="0">
              <a:solidFill>
                <a:srgbClr val="0063C7"/>
              </a:solidFill>
              <a:latin typeface="Montserrat" pitchFamily="2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1E6399C1-3A64-5B4C-899C-7CB316BAB18D}"/>
              </a:ext>
            </a:extLst>
          </p:cNvPr>
          <p:cNvSpPr/>
          <p:nvPr/>
        </p:nvSpPr>
        <p:spPr>
          <a:xfrm>
            <a:off x="7125616" y="2391031"/>
            <a:ext cx="1413072" cy="332614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495300" dist="381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latin typeface="Montserrat" pitchFamily="2" charset="0"/>
              </a:rPr>
              <a:t>Действие 3</a:t>
            </a:r>
            <a:endParaRPr lang="en-GB" sz="1600" b="1" dirty="0">
              <a:latin typeface="Montserrat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F83B519-DC79-8149-97D5-BAAEBC7E2490}"/>
              </a:ext>
            </a:extLst>
          </p:cNvPr>
          <p:cNvSpPr txBox="1"/>
          <p:nvPr/>
        </p:nvSpPr>
        <p:spPr>
          <a:xfrm>
            <a:off x="7037711" y="2953459"/>
            <a:ext cx="22152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Выполнить сердечно-легочную реанимацию, если: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грудная клетка остается неподвижной;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звуков дыхания не слышно;</a:t>
            </a:r>
          </a:p>
          <a:p>
            <a:pPr marL="360000">
              <a:spcAft>
                <a:spcPts val="600"/>
              </a:spcAft>
            </a:pPr>
            <a:r>
              <a:rPr lang="ru-RU" sz="1300" dirty="0">
                <a:latin typeface="Montserrat" pitchFamily="2" charset="0"/>
              </a:rPr>
              <a:t>выдыхаемый воздух изо рта и носа не ощущается щекой.</a:t>
            </a:r>
          </a:p>
        </p:txBody>
      </p:sp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947" y="3486393"/>
            <a:ext cx="230196" cy="157588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616" y="3915102"/>
            <a:ext cx="230196" cy="157588"/>
          </a:xfrm>
          <a:prstGeom prst="rect">
            <a:avLst/>
          </a:prstGeom>
        </p:spPr>
      </p:pic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947" y="4383209"/>
            <a:ext cx="230196" cy="157588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8DF9541F-A410-A440-9098-097B312A0493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2.0.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Первая помощь при потере сознания</a:t>
            </a:r>
          </a:p>
        </p:txBody>
      </p:sp>
    </p:spTree>
    <p:extLst>
      <p:ext uri="{BB962C8B-B14F-4D97-AF65-F5344CB8AC3E}">
        <p14:creationId xmlns:p14="http://schemas.microsoft.com/office/powerpoint/2010/main" val="135136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A673471-69DD-814C-AF1D-75BF79D44FDA}"/>
              </a:ext>
            </a:extLst>
          </p:cNvPr>
          <p:cNvSpPr/>
          <p:nvPr/>
        </p:nvSpPr>
        <p:spPr>
          <a:xfrm>
            <a:off x="9566043" y="2556478"/>
            <a:ext cx="2166331" cy="350116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0EB826-E202-BE44-B31D-1A1700E52B4D}"/>
              </a:ext>
            </a:extLst>
          </p:cNvPr>
          <p:cNvSpPr txBox="1"/>
          <p:nvPr/>
        </p:nvSpPr>
        <p:spPr>
          <a:xfrm>
            <a:off x="9609668" y="2674263"/>
            <a:ext cx="20709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Слегка запрокинуть голову пострадавшего набок для открытия дыхательных путей и подтянуть ногу, лежащую сверху, ближе к животу 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26EC0B7-F0DD-C146-B989-C73A389CD9B3}"/>
              </a:ext>
            </a:extLst>
          </p:cNvPr>
          <p:cNvSpPr/>
          <p:nvPr/>
        </p:nvSpPr>
        <p:spPr>
          <a:xfrm rot="5400000">
            <a:off x="10608269" y="1432369"/>
            <a:ext cx="81878" cy="2166339"/>
          </a:xfrm>
          <a:prstGeom prst="rect">
            <a:avLst/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67D1ED2-5834-C948-99B8-14DBFD12CAA7}"/>
              </a:ext>
            </a:extLst>
          </p:cNvPr>
          <p:cNvSpPr/>
          <p:nvPr/>
        </p:nvSpPr>
        <p:spPr>
          <a:xfrm>
            <a:off x="4586859" y="2556480"/>
            <a:ext cx="2166331" cy="350116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ACC4E8-8239-1048-89CA-B50B9518E91C}"/>
              </a:ext>
            </a:extLst>
          </p:cNvPr>
          <p:cNvSpPr txBox="1"/>
          <p:nvPr/>
        </p:nvSpPr>
        <p:spPr>
          <a:xfrm>
            <a:off x="4621363" y="2674265"/>
            <a:ext cx="20973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Приложить дальнюю руку пострадавшего тыльной стороной ладони к противоположной щеке, придерживая ее своей рукой 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2AD7D09-4223-6C4F-BD7C-6157426C79DA}"/>
              </a:ext>
            </a:extLst>
          </p:cNvPr>
          <p:cNvSpPr/>
          <p:nvPr/>
        </p:nvSpPr>
        <p:spPr>
          <a:xfrm rot="5400000">
            <a:off x="5629085" y="1432371"/>
            <a:ext cx="81878" cy="2166339"/>
          </a:xfrm>
          <a:prstGeom prst="rect">
            <a:avLst/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862D262-61DE-0440-8DDD-9F20E5BCB44F}"/>
              </a:ext>
            </a:extLst>
          </p:cNvPr>
          <p:cNvSpPr/>
          <p:nvPr/>
        </p:nvSpPr>
        <p:spPr>
          <a:xfrm>
            <a:off x="2103557" y="4950136"/>
            <a:ext cx="2166331" cy="469184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D6490CD-7EDA-B34C-BB7B-C78B8280BA26}"/>
              </a:ext>
            </a:extLst>
          </p:cNvPr>
          <p:cNvSpPr/>
          <p:nvPr/>
        </p:nvSpPr>
        <p:spPr>
          <a:xfrm>
            <a:off x="4586859" y="5588460"/>
            <a:ext cx="2166331" cy="469184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9E879A8-9D4F-BB46-A63E-6B7586E95573}"/>
              </a:ext>
            </a:extLst>
          </p:cNvPr>
          <p:cNvSpPr/>
          <p:nvPr/>
        </p:nvSpPr>
        <p:spPr>
          <a:xfrm>
            <a:off x="9566043" y="5588460"/>
            <a:ext cx="2166331" cy="469184"/>
          </a:xfrm>
          <a:prstGeom prst="rect">
            <a:avLst/>
          </a:prstGeom>
          <a:solidFill>
            <a:srgbClr val="999899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7076459" y="2413561"/>
            <a:ext cx="2166331" cy="3555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8A5E08-2C6B-D346-A81D-B790AC1407A1}"/>
              </a:ext>
            </a:extLst>
          </p:cNvPr>
          <p:cNvSpPr/>
          <p:nvPr/>
        </p:nvSpPr>
        <p:spPr>
          <a:xfrm rot="5400000">
            <a:off x="8118691" y="1280826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7102338" y="2531346"/>
            <a:ext cx="20973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Согнуть дальнюю от себя ногу пострадавшего в колене, поставить ее с опорой на стопу, надавить на колено этой ноги на себя и повернуть пострадавшего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B46833D5-32C2-C24B-B92F-410411CE5A26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FF63E8E3-4F16-5B46-8B27-FB26BECF36C9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11</a:t>
            </a:r>
          </a:p>
        </p:txBody>
      </p:sp>
      <p:sp>
        <p:nvSpPr>
          <p:cNvPr id="37" name="Треугольник 36">
            <a:extLst>
              <a:ext uri="{FF2B5EF4-FFF2-40B4-BE49-F238E27FC236}">
                <a16:creationId xmlns:a16="http://schemas.microsoft.com/office/drawing/2014/main" id="{94D8AAB2-1736-DB45-AD5F-62C2EC49D52F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AB3B70-EBF5-3F42-92DD-389F141C7E84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2.0.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Первая помощи при потере сознания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027114-2420-A24F-B989-32423F221641}"/>
              </a:ext>
            </a:extLst>
          </p:cNvPr>
          <p:cNvSpPr txBox="1"/>
          <p:nvPr/>
        </p:nvSpPr>
        <p:spPr>
          <a:xfrm>
            <a:off x="2034539" y="888783"/>
            <a:ext cx="7911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Шаг 3.</a:t>
            </a:r>
            <a:r>
              <a:rPr lang="ru-RU" sz="3000" b="1" dirty="0">
                <a:latin typeface="Montserrat" pitchFamily="2" charset="0"/>
              </a:rPr>
              <a:t> </a:t>
            </a:r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Придание телу пострадавшего оптимального положения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2103547" y="2411828"/>
            <a:ext cx="2166331" cy="3555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A8A5E08-2C6B-D346-A81D-B790AC1407A1}"/>
              </a:ext>
            </a:extLst>
          </p:cNvPr>
          <p:cNvSpPr/>
          <p:nvPr/>
        </p:nvSpPr>
        <p:spPr>
          <a:xfrm rot="5400000">
            <a:off x="3145779" y="1287719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2138061" y="2529613"/>
            <a:ext cx="20972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ontserrat" pitchFamily="2" charset="0"/>
              </a:rPr>
              <a:t>Расположить ближнюю руку пострадавшего под прямым углом к его телу 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81F4FDBF-F7D7-FA41-807C-57C711D7B248}"/>
              </a:ext>
            </a:extLst>
          </p:cNvPr>
          <p:cNvSpPr/>
          <p:nvPr/>
        </p:nvSpPr>
        <p:spPr>
          <a:xfrm>
            <a:off x="2103526" y="5498300"/>
            <a:ext cx="2166331" cy="469184"/>
          </a:xfrm>
          <a:prstGeom prst="rect">
            <a:avLst/>
          </a:prstGeom>
          <a:solidFill>
            <a:srgbClr val="0063C7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9" name="Рисунок 4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4265" y="3821500"/>
            <a:ext cx="1837550" cy="163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Рисунок 49"/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98997" y="4181610"/>
            <a:ext cx="1951968" cy="137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Рисунок 5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9707" y="4095351"/>
            <a:ext cx="1708031" cy="145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Рисунок 5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61425" y="4304581"/>
            <a:ext cx="2001940" cy="128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81F4FDBF-F7D7-FA41-807C-57C711D7B248}"/>
              </a:ext>
            </a:extLst>
          </p:cNvPr>
          <p:cNvSpPr/>
          <p:nvPr/>
        </p:nvSpPr>
        <p:spPr>
          <a:xfrm>
            <a:off x="7076438" y="5500033"/>
            <a:ext cx="2166331" cy="469184"/>
          </a:xfrm>
          <a:prstGeom prst="rect">
            <a:avLst/>
          </a:prstGeom>
          <a:solidFill>
            <a:srgbClr val="0063C7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20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310</Words>
  <Application>Microsoft Office PowerPoint</Application>
  <PresentationFormat>Широкоэкранный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Adobe Fangsong Std R</vt:lpstr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Ирина Устинова</cp:lastModifiedBy>
  <cp:revision>209</cp:revision>
  <dcterms:created xsi:type="dcterms:W3CDTF">2020-08-16T10:24:24Z</dcterms:created>
  <dcterms:modified xsi:type="dcterms:W3CDTF">2021-06-10T09:14:43Z</dcterms:modified>
</cp:coreProperties>
</file>