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32" r:id="rId4"/>
    <p:sldId id="303" r:id="rId5"/>
    <p:sldId id="334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899"/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24.06.2021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458665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746474"/>
            <a:ext cx="5195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8. Оказание первой помощи при травмах различных частей тела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2025602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3073006"/>
            <a:ext cx="4357497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Понятие «травмы», классификация травм.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головы.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шеи.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груди.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живота и таза.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конечностей.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позвоночника.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глаз и носа.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11812" y="-1686534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4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329203"/>
            <a:ext cx="435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Первая помощь при травмах груди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>
            <a:extLst>
              <a:ext uri="{FF2B5EF4-FFF2-40B4-BE49-F238E27FC236}">
                <a16:creationId xmlns:a16="http://schemas.microsoft.com/office/drawing/2014/main" id="{4B4D8EF3-65ED-4447-AEAF-B948DB43D803}"/>
              </a:ext>
            </a:extLst>
          </p:cNvPr>
          <p:cNvSpPr txBox="1"/>
          <p:nvPr/>
        </p:nvSpPr>
        <p:spPr>
          <a:xfrm>
            <a:off x="6638329" y="888783"/>
            <a:ext cx="521617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Травма груди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32F569-767D-0848-BA3E-6F3B25A46CAD}"/>
              </a:ext>
            </a:extLst>
          </p:cNvPr>
          <p:cNvSpPr txBox="1"/>
          <p:nvPr/>
        </p:nvSpPr>
        <p:spPr>
          <a:xfrm>
            <a:off x="6638329" y="1768529"/>
            <a:ext cx="5024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Травмы груди — это одни из наиболее тяжелых повреждений, поскольку могут пострадать жизненно важные органы и крупные сосуды.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BB24FD99-5737-7A4B-B345-86C25D2F013A}"/>
              </a:ext>
            </a:extLst>
          </p:cNvPr>
          <p:cNvSpPr/>
          <p:nvPr/>
        </p:nvSpPr>
        <p:spPr>
          <a:xfrm>
            <a:off x="6735829" y="4095077"/>
            <a:ext cx="1026134" cy="1026134"/>
          </a:xfrm>
          <a:prstGeom prst="rect">
            <a:avLst/>
          </a:prstGeom>
          <a:solidFill>
            <a:srgbClr val="0063C7"/>
          </a:solidFill>
          <a:ln>
            <a:noFill/>
          </a:ln>
          <a:effectLst>
            <a:outerShdw blurRad="660400" dist="101600" dir="27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50B11F21-5CAA-FD47-A94E-D40A434812A4}"/>
              </a:ext>
            </a:extLst>
          </p:cNvPr>
          <p:cNvSpPr/>
          <p:nvPr/>
        </p:nvSpPr>
        <p:spPr>
          <a:xfrm>
            <a:off x="6740382" y="2789535"/>
            <a:ext cx="1026134" cy="10261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A78214-5A9E-AA40-B29C-59B979E44164}"/>
              </a:ext>
            </a:extLst>
          </p:cNvPr>
          <p:cNvSpPr txBox="1"/>
          <p:nvPr/>
        </p:nvSpPr>
        <p:spPr>
          <a:xfrm>
            <a:off x="7953579" y="2953429"/>
            <a:ext cx="35013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При травмах грудной клетки часто развиваются тяжелые осложнения, например, нарушение дыхания.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60A9F6-CB50-5E49-A130-66FF4A5F7432}"/>
              </a:ext>
            </a:extLst>
          </p:cNvPr>
          <p:cNvSpPr txBox="1"/>
          <p:nvPr/>
        </p:nvSpPr>
        <p:spPr>
          <a:xfrm>
            <a:off x="7953579" y="4146833"/>
            <a:ext cx="35013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При травмах груди часто отмечаются переломы и ушибы ребер, которые характеризуются припухлостью в месте перелома и резкой болью.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05875A7D-9B48-8046-9B6A-220189D2099B}"/>
              </a:ext>
            </a:extLst>
          </p:cNvPr>
          <p:cNvCxnSpPr>
            <a:cxnSpLocks/>
          </p:cNvCxnSpPr>
          <p:nvPr/>
        </p:nvCxnSpPr>
        <p:spPr>
          <a:xfrm>
            <a:off x="6095999" y="6528175"/>
            <a:ext cx="6096001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0B1A5428-DC6C-9741-9157-E7EE092EAA6E}"/>
              </a:ext>
            </a:extLst>
          </p:cNvPr>
          <p:cNvSpPr/>
          <p:nvPr/>
        </p:nvSpPr>
        <p:spPr>
          <a:xfrm>
            <a:off x="11857038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13</a:t>
            </a:r>
          </a:p>
        </p:txBody>
      </p:sp>
      <p:sp>
        <p:nvSpPr>
          <p:cNvPr id="25" name="Треугольник 24">
            <a:extLst>
              <a:ext uri="{FF2B5EF4-FFF2-40B4-BE49-F238E27FC236}">
                <a16:creationId xmlns:a16="http://schemas.microsoft.com/office/drawing/2014/main" id="{82F02BD6-2A72-704C-9EEB-6DBB6CB8DF9E}"/>
              </a:ext>
            </a:extLst>
          </p:cNvPr>
          <p:cNvSpPr/>
          <p:nvPr/>
        </p:nvSpPr>
        <p:spPr>
          <a:xfrm>
            <a:off x="11663069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025624-B98C-694D-AA66-199A1481977C}"/>
              </a:ext>
            </a:extLst>
          </p:cNvPr>
          <p:cNvSpPr txBox="1"/>
          <p:nvPr/>
        </p:nvSpPr>
        <p:spPr>
          <a:xfrm>
            <a:off x="6095999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4.0.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Травмы груди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2C3C0FF6-69F5-274F-A1B0-F70F086FF59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</a:blip>
          <a:stretch>
            <a:fillRect/>
          </a:stretch>
        </p:blipFill>
        <p:spPr>
          <a:xfrm rot="10800000">
            <a:off x="6947961" y="4376565"/>
            <a:ext cx="576471" cy="463157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3EE3E345-49DB-5D4B-89B5-744AC5778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977912" y="3073188"/>
            <a:ext cx="576471" cy="463157"/>
          </a:xfrm>
          <a:prstGeom prst="rect">
            <a:avLst/>
          </a:prstGeom>
        </p:spPr>
      </p:pic>
      <p:pic>
        <p:nvPicPr>
          <p:cNvPr id="10241" name="Picture 1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/>
          <a:srcRect l="22686" r="22686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532F569-767D-0848-BA3E-6F3B25A46CAD}"/>
              </a:ext>
            </a:extLst>
          </p:cNvPr>
          <p:cNvSpPr txBox="1"/>
          <p:nvPr/>
        </p:nvSpPr>
        <p:spPr>
          <a:xfrm>
            <a:off x="6636870" y="5463718"/>
            <a:ext cx="5024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При переломах и ушибах ребер пострадавшему придается </a:t>
            </a:r>
            <a:r>
              <a:rPr lang="ru-RU" sz="1400" dirty="0" err="1">
                <a:latin typeface="Montserrat" pitchFamily="2" charset="0"/>
              </a:rPr>
              <a:t>полусидячее</a:t>
            </a:r>
            <a:r>
              <a:rPr lang="ru-RU" sz="1400" dirty="0">
                <a:latin typeface="Montserrat" pitchFamily="2" charset="0"/>
              </a:rPr>
              <a:t> положение.</a:t>
            </a:r>
          </a:p>
        </p:txBody>
      </p:sp>
    </p:spTree>
    <p:extLst>
      <p:ext uri="{BB962C8B-B14F-4D97-AF65-F5344CB8AC3E}">
        <p14:creationId xmlns:p14="http://schemas.microsoft.com/office/powerpoint/2010/main" val="357254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2E2EFA6-7A75-B24D-9FB7-EF7FB65E7AB2}"/>
              </a:ext>
            </a:extLst>
          </p:cNvPr>
          <p:cNvSpPr txBox="1"/>
          <p:nvPr/>
        </p:nvSpPr>
        <p:spPr>
          <a:xfrm>
            <a:off x="2034540" y="888783"/>
            <a:ext cx="43574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Ранение груди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AE5F700-FA60-C247-9015-09428F38BB39}"/>
              </a:ext>
            </a:extLst>
          </p:cNvPr>
          <p:cNvSpPr txBox="1"/>
          <p:nvPr/>
        </p:nvSpPr>
        <p:spPr>
          <a:xfrm>
            <a:off x="2034539" y="1667042"/>
            <a:ext cx="446115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При ранениях груди нарушается ее герметичность и как следствие работа легких и сердца. 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Оказание первой помощи включает:</a:t>
            </a:r>
          </a:p>
          <a:p>
            <a:pPr marL="361950"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выполнение первичной герметизации раны ладонью;</a:t>
            </a:r>
          </a:p>
          <a:p>
            <a:pPr marL="361950"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наложение герметизирующей (</a:t>
            </a:r>
            <a:r>
              <a:rPr lang="ru-RU" sz="1400" dirty="0" err="1">
                <a:latin typeface="Montserrat" pitchFamily="2" charset="0"/>
              </a:rPr>
              <a:t>окклюзионной</a:t>
            </a:r>
            <a:r>
              <a:rPr lang="ru-RU" sz="1400" dirty="0">
                <a:latin typeface="Montserrat" pitchFamily="2" charset="0"/>
              </a:rPr>
              <a:t>) повязки;</a:t>
            </a:r>
          </a:p>
          <a:p>
            <a:pPr marL="361950"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придание пострадавшему </a:t>
            </a:r>
            <a:r>
              <a:rPr lang="ru-RU" sz="1400" dirty="0" err="1">
                <a:latin typeface="Montserrat" pitchFamily="2" charset="0"/>
              </a:rPr>
              <a:t>полусидячего</a:t>
            </a:r>
            <a:r>
              <a:rPr lang="ru-RU" sz="1400" dirty="0">
                <a:latin typeface="Montserrat" pitchFamily="2" charset="0"/>
              </a:rPr>
              <a:t> положения тела с наклоном в пораженную сторону.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На рану помещается воздухонепроницаемый материал, например, полиэтилен, клеенка.</a:t>
            </a:r>
          </a:p>
          <a:p>
            <a:pPr>
              <a:spcAft>
                <a:spcPts val="600"/>
              </a:spcAft>
            </a:pPr>
            <a:r>
              <a:rPr lang="ru-RU" sz="1400" dirty="0">
                <a:latin typeface="Montserrat" pitchFamily="2" charset="0"/>
              </a:rPr>
              <a:t>При закреплении повязки лейкопластырем один уголок остается незафиксированным, выполняя функцию клапана.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A5E753E7-2A9B-9347-B39B-E38095BE39D1}"/>
              </a:ext>
            </a:extLst>
          </p:cNvPr>
          <p:cNvSpPr/>
          <p:nvPr/>
        </p:nvSpPr>
        <p:spPr>
          <a:xfrm>
            <a:off x="9592574" y="1535114"/>
            <a:ext cx="2261932" cy="45211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9480B217-CD58-754D-9156-30982945B9AC}"/>
              </a:ext>
            </a:extLst>
          </p:cNvPr>
          <p:cNvSpPr/>
          <p:nvPr/>
        </p:nvSpPr>
        <p:spPr>
          <a:xfrm>
            <a:off x="7142671" y="1535114"/>
            <a:ext cx="2260800" cy="452112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BE81B25-4A07-E740-84F1-D2355CBA83CE}"/>
              </a:ext>
            </a:extLst>
          </p:cNvPr>
          <p:cNvSpPr txBox="1"/>
          <p:nvPr/>
        </p:nvSpPr>
        <p:spPr>
          <a:xfrm>
            <a:off x="7163285" y="2448441"/>
            <a:ext cx="2214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Закрепление герметизирующей повязки лейкопластырем</a:t>
            </a:r>
            <a:endParaRPr lang="en-GB" sz="1400" dirty="0">
              <a:latin typeface="Montserrat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E6B5A29-D8BF-8B45-B0EC-F5664B2B0DC8}"/>
              </a:ext>
            </a:extLst>
          </p:cNvPr>
          <p:cNvSpPr txBox="1"/>
          <p:nvPr/>
        </p:nvSpPr>
        <p:spPr>
          <a:xfrm>
            <a:off x="9714738" y="2448441"/>
            <a:ext cx="208381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Закрепление герметизирующей повязки бинтом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F1E8CE04-3AD3-2645-BBA8-6276F4CBC0F6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89FA942C-4A4A-8C4C-B4C5-FB82BD7C9D47}"/>
              </a:ext>
            </a:extLst>
          </p:cNvPr>
          <p:cNvSpPr/>
          <p:nvPr/>
        </p:nvSpPr>
        <p:spPr>
          <a:xfrm>
            <a:off x="11854507" y="6312429"/>
            <a:ext cx="337494" cy="216616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14</a:t>
            </a:r>
          </a:p>
        </p:txBody>
      </p:sp>
      <p:sp>
        <p:nvSpPr>
          <p:cNvPr id="16" name="Треугольник 15">
            <a:extLst>
              <a:ext uri="{FF2B5EF4-FFF2-40B4-BE49-F238E27FC236}">
                <a16:creationId xmlns:a16="http://schemas.microsoft.com/office/drawing/2014/main" id="{E8123AF2-399C-154A-B0EE-7FF157C43E25}"/>
              </a:ext>
            </a:extLst>
          </p:cNvPr>
          <p:cNvSpPr/>
          <p:nvPr/>
        </p:nvSpPr>
        <p:spPr>
          <a:xfrm>
            <a:off x="11660538" y="6312428"/>
            <a:ext cx="193968" cy="216617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/>
          <p:cNvPicPr/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5423" y="3402548"/>
            <a:ext cx="1945741" cy="151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7308" y="3402548"/>
            <a:ext cx="1506959" cy="151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543" y="2559960"/>
            <a:ext cx="230196" cy="15758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1327" y="3063983"/>
            <a:ext cx="230196" cy="157588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E0025624-B98C-694D-AA66-199A1481977C}"/>
              </a:ext>
            </a:extLst>
          </p:cNvPr>
          <p:cNvSpPr txBox="1"/>
          <p:nvPr/>
        </p:nvSpPr>
        <p:spPr>
          <a:xfrm>
            <a:off x="2034540" y="6312428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4.0.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Травмы груди</a:t>
            </a: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E8914E69-DD06-6242-8CA2-0AE218B8B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543" y="3638046"/>
            <a:ext cx="230196" cy="157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983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231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202</cp:revision>
  <dcterms:created xsi:type="dcterms:W3CDTF">2020-08-16T10:24:24Z</dcterms:created>
  <dcterms:modified xsi:type="dcterms:W3CDTF">2021-06-24T07:18:04Z</dcterms:modified>
</cp:coreProperties>
</file>