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46" r:id="rId4"/>
    <p:sldId id="336" r:id="rId5"/>
    <p:sldId id="348" r:id="rId6"/>
    <p:sldId id="34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899"/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458665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746474"/>
            <a:ext cx="519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8. Оказание первой помощи при травмах различных частей тела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2025602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3073006"/>
            <a:ext cx="435749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Понятие «травмы», классификация травм.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головы.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шеи.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груди.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живота и таза.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конечностей.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позвоночника.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глаз и носа.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2574412" y="-1772794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7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306163"/>
            <a:ext cx="4357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позвоночника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E2EFA6-7A75-B24D-9FB7-EF7FB65E7AB2}"/>
              </a:ext>
            </a:extLst>
          </p:cNvPr>
          <p:cNvSpPr txBox="1"/>
          <p:nvPr/>
        </p:nvSpPr>
        <p:spPr>
          <a:xfrm>
            <a:off x="2034540" y="888783"/>
            <a:ext cx="5723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Травма позвоночника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5C58AB-E130-934D-86E1-45B4330730F9}"/>
              </a:ext>
            </a:extLst>
          </p:cNvPr>
          <p:cNvSpPr txBox="1"/>
          <p:nvPr/>
        </p:nvSpPr>
        <p:spPr>
          <a:xfrm>
            <a:off x="2034539" y="2374374"/>
            <a:ext cx="41937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Повреждение позвоночника — это серьезный вид травмы.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Вывихи и переломы грудных и поясничных позвонков сопровождаются болями в области поврежденного позвонка.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Перелом позвоночника является одной из самых тяжелых травм.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Повреждения спинного мозга проявляются в нарушениях чувствительности и движений в конечностях (параличи).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C5D8268F-3148-714D-964A-10346EA064C7}"/>
              </a:ext>
            </a:extLst>
          </p:cNvPr>
          <p:cNvSpPr/>
          <p:nvPr/>
        </p:nvSpPr>
        <p:spPr>
          <a:xfrm>
            <a:off x="6561382" y="0"/>
            <a:ext cx="5630618" cy="6857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latin typeface="Montserrat" pitchFamily="2" charset="0"/>
              </a:rPr>
              <a:t>]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4071A39-A34C-A549-9390-C7728A90AD7F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4061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A59A943-5099-7E4F-87F0-3958F77176F8}"/>
              </a:ext>
            </a:extLst>
          </p:cNvPr>
          <p:cNvSpPr/>
          <p:nvPr/>
        </p:nvSpPr>
        <p:spPr>
          <a:xfrm>
            <a:off x="5760683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25</a:t>
            </a:r>
          </a:p>
        </p:txBody>
      </p:sp>
      <p:sp>
        <p:nvSpPr>
          <p:cNvPr id="12" name="Треугольник 11">
            <a:extLst>
              <a:ext uri="{FF2B5EF4-FFF2-40B4-BE49-F238E27FC236}">
                <a16:creationId xmlns:a16="http://schemas.microsoft.com/office/drawing/2014/main" id="{0141C49D-D35A-9446-A04E-DF6D49509F2E}"/>
              </a:ext>
            </a:extLst>
          </p:cNvPr>
          <p:cNvSpPr/>
          <p:nvPr/>
        </p:nvSpPr>
        <p:spPr>
          <a:xfrm>
            <a:off x="5566714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C7500E-5477-0B40-80E3-22BB3623339E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7.0.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Травмы позвоночника</a:t>
            </a:r>
          </a:p>
        </p:txBody>
      </p:sp>
      <p:pic>
        <p:nvPicPr>
          <p:cNvPr id="18433" name="Picture 1" descr="C:\Users\Works\Desktop\1ee0840852d7d3347e85a2c3453f7f48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/>
          <a:srcRect l="22644" r="2264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885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2034536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3076768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4718158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BF6E8B-DC0F-3047-9F39-5AA3FCA76D48}"/>
              </a:ext>
            </a:extLst>
          </p:cNvPr>
          <p:cNvSpPr/>
          <p:nvPr/>
        </p:nvSpPr>
        <p:spPr>
          <a:xfrm>
            <a:off x="2034536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E9D1DB-A2BA-4F4C-866C-C679537DB67B}"/>
              </a:ext>
            </a:extLst>
          </p:cNvPr>
          <p:cNvSpPr/>
          <p:nvPr/>
        </p:nvSpPr>
        <p:spPr>
          <a:xfrm rot="5400000">
            <a:off x="3076793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ABF7B7-FB0E-C54C-96A7-70B03B98A201}"/>
              </a:ext>
            </a:extLst>
          </p:cNvPr>
          <p:cNvSpPr/>
          <p:nvPr/>
        </p:nvSpPr>
        <p:spPr>
          <a:xfrm>
            <a:off x="4718158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6CAC7-438D-FC48-9E12-5EF61158202C}"/>
              </a:ext>
            </a:extLst>
          </p:cNvPr>
          <p:cNvSpPr/>
          <p:nvPr/>
        </p:nvSpPr>
        <p:spPr>
          <a:xfrm rot="5400000">
            <a:off x="5760416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2148187" y="2160533"/>
            <a:ext cx="1923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Резкие боли в области перелома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4822375" y="2163499"/>
            <a:ext cx="1958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Неестественное положение головы и нарушение дыхания при переломе шеи 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5760384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2C7D6B9-D490-FE47-AF05-D1E3B4D03B99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20C0E29-B310-B84E-9C14-C1CC405C3677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26</a:t>
            </a:r>
          </a:p>
        </p:txBody>
      </p:sp>
      <p:sp>
        <p:nvSpPr>
          <p:cNvPr id="29" name="Треугольник 28">
            <a:extLst>
              <a:ext uri="{FF2B5EF4-FFF2-40B4-BE49-F238E27FC236}">
                <a16:creationId xmlns:a16="http://schemas.microsoft.com/office/drawing/2014/main" id="{596A0752-FADB-1846-944B-6520B81E0022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2148187" y="4884110"/>
            <a:ext cx="1923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Полная остановка или затруднение дыхания при переломе грудного отдела</a:t>
            </a:r>
            <a:endParaRPr lang="ru-RU" sz="1600" dirty="0">
              <a:latin typeface="Montserrat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4822375" y="4890388"/>
            <a:ext cx="1958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Паралич ног или непроизвольное мочеиспускание при переломе поясницы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E2EFA6-7A75-B24D-9FB7-EF7FB65E7AB2}"/>
              </a:ext>
            </a:extLst>
          </p:cNvPr>
          <p:cNvSpPr txBox="1"/>
          <p:nvPr/>
        </p:nvSpPr>
        <p:spPr>
          <a:xfrm>
            <a:off x="7606935" y="888783"/>
            <a:ext cx="4228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Признаки перелома позвоночника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5C58AB-E130-934D-86E1-45B4330730F9}"/>
              </a:ext>
            </a:extLst>
          </p:cNvPr>
          <p:cNvSpPr txBox="1"/>
          <p:nvPr/>
        </p:nvSpPr>
        <p:spPr>
          <a:xfrm>
            <a:off x="7606936" y="2986858"/>
            <a:ext cx="3969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Перелом позвоночника различных отделов тела человека определяется по ряду характерных признаков.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7909C-7B67-E54E-AAA2-FF3453CB2ABC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7.0.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Травмы позвоночника</a:t>
            </a:r>
          </a:p>
        </p:txBody>
      </p:sp>
      <p:sp>
        <p:nvSpPr>
          <p:cNvPr id="101378" name="AutoShape 2" descr="боль в спине, back бесплатно значок из Gam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1379" name="Picture 3" descr="C:\Users\Works\Desktop\kisspng-back-pain-computer-icons-symbol-clip-art-back-pain-5ac31f332d3aa4.7292049015227369471853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19099" y="1104189"/>
            <a:ext cx="846000" cy="846000"/>
          </a:xfrm>
          <a:prstGeom prst="rect">
            <a:avLst/>
          </a:prstGeom>
          <a:noFill/>
        </p:spPr>
      </p:pic>
      <p:pic>
        <p:nvPicPr>
          <p:cNvPr id="101381" name="Picture 5" descr="C:\Users\Works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5058" y="1078311"/>
            <a:ext cx="845615" cy="900000"/>
          </a:xfrm>
          <a:prstGeom prst="rect">
            <a:avLst/>
          </a:prstGeom>
          <a:noFill/>
        </p:spPr>
      </p:pic>
      <p:pic>
        <p:nvPicPr>
          <p:cNvPr id="101382" name="Picture 6" descr="C:\Users\Works\Desktop\klipartz.com (1)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19099" y="3899146"/>
            <a:ext cx="744385" cy="787862"/>
          </a:xfrm>
          <a:prstGeom prst="rect">
            <a:avLst/>
          </a:prstGeom>
          <a:noFill/>
        </p:spPr>
      </p:pic>
      <p:pic>
        <p:nvPicPr>
          <p:cNvPr id="101383" name="Picture 7" descr="C:\Users\Works\Desktop\kisspng-computer-icons-nordic-walking-sport-clip-art-people-icon-5abd9345144ef3.1986967715223734450832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75058" y="3907773"/>
            <a:ext cx="787862" cy="787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65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CE646A2-069F-FF40-BA2C-786D4F6099B8}"/>
              </a:ext>
            </a:extLst>
          </p:cNvPr>
          <p:cNvSpPr txBox="1"/>
          <p:nvPr/>
        </p:nvSpPr>
        <p:spPr>
          <a:xfrm>
            <a:off x="2034539" y="888783"/>
            <a:ext cx="98199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Первая помощь при переломе позвоночника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1EF11A8-E3CF-9D4E-8376-1B480EE96431}"/>
              </a:ext>
            </a:extLst>
          </p:cNvPr>
          <p:cNvSpPr/>
          <p:nvPr/>
        </p:nvSpPr>
        <p:spPr>
          <a:xfrm>
            <a:off x="5710651" y="2721163"/>
            <a:ext cx="2346385" cy="30240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ый треугольник 11">
            <a:extLst>
              <a:ext uri="{FF2B5EF4-FFF2-40B4-BE49-F238E27FC236}">
                <a16:creationId xmlns:a16="http://schemas.microsoft.com/office/drawing/2014/main" id="{429F48B3-C337-7043-9A04-74C53BDA987D}"/>
              </a:ext>
            </a:extLst>
          </p:cNvPr>
          <p:cNvSpPr/>
          <p:nvPr/>
        </p:nvSpPr>
        <p:spPr>
          <a:xfrm rot="8100000">
            <a:off x="6743965" y="2591758"/>
            <a:ext cx="292346" cy="29234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97698E8-C0D3-5542-9869-442B6FBEA7F0}"/>
              </a:ext>
            </a:extLst>
          </p:cNvPr>
          <p:cNvSpPr/>
          <p:nvPr/>
        </p:nvSpPr>
        <p:spPr>
          <a:xfrm rot="5400000">
            <a:off x="6921663" y="-2526943"/>
            <a:ext cx="45719" cy="9819968"/>
          </a:xfrm>
          <a:prstGeom prst="rect">
            <a:avLst/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4D3C5DC-F119-0946-AF45-1AF828E13557}"/>
              </a:ext>
            </a:extLst>
          </p:cNvPr>
          <p:cNvSpPr/>
          <p:nvPr/>
        </p:nvSpPr>
        <p:spPr>
          <a:xfrm rot="5400000">
            <a:off x="3315476" y="2295897"/>
            <a:ext cx="162000" cy="162000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7075726-2421-0B49-AEB3-661CB0C5D185}"/>
              </a:ext>
            </a:extLst>
          </p:cNvPr>
          <p:cNvSpPr/>
          <p:nvPr/>
        </p:nvSpPr>
        <p:spPr>
          <a:xfrm rot="5400000">
            <a:off x="6807829" y="2295897"/>
            <a:ext cx="162000" cy="162000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8D67769-5361-B04E-A22E-B2749279A833}"/>
              </a:ext>
            </a:extLst>
          </p:cNvPr>
          <p:cNvSpPr/>
          <p:nvPr/>
        </p:nvSpPr>
        <p:spPr>
          <a:xfrm rot="5400000">
            <a:off x="10300183" y="2295897"/>
            <a:ext cx="162000" cy="162000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779E03A-4B19-8E48-90E9-F2554B4D4A4E}"/>
              </a:ext>
            </a:extLst>
          </p:cNvPr>
          <p:cNvSpPr/>
          <p:nvPr/>
        </p:nvSpPr>
        <p:spPr>
          <a:xfrm>
            <a:off x="9888069" y="1911671"/>
            <a:ext cx="986228" cy="5729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Montserrat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1755E6-F1D4-FD45-8115-7608C76CFA5C}"/>
              </a:ext>
            </a:extLst>
          </p:cNvPr>
          <p:cNvSpPr txBox="1"/>
          <p:nvPr/>
        </p:nvSpPr>
        <p:spPr>
          <a:xfrm>
            <a:off x="5822794" y="2868047"/>
            <a:ext cx="2130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Выполнять перемещение или перекладывание пострадавшего с помощью нескольких человек 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540A80C-9D7E-464E-BC38-8B3B41644510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E24A38B-8F88-AA41-A8C8-64F89C17E0E4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27</a:t>
            </a:r>
          </a:p>
        </p:txBody>
      </p:sp>
      <p:sp>
        <p:nvSpPr>
          <p:cNvPr id="42" name="Треугольник 41">
            <a:extLst>
              <a:ext uri="{FF2B5EF4-FFF2-40B4-BE49-F238E27FC236}">
                <a16:creationId xmlns:a16="http://schemas.microsoft.com/office/drawing/2014/main" id="{33611CEE-B8B9-A242-AE1F-A952F4E8620F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E1FF600-3073-954F-9B96-72D07F18E1BE}"/>
              </a:ext>
            </a:extLst>
          </p:cNvPr>
          <p:cNvSpPr txBox="1"/>
          <p:nvPr/>
        </p:nvSpPr>
        <p:spPr>
          <a:xfrm>
            <a:off x="2034539" y="6312731"/>
            <a:ext cx="5297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7.0.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Травмы позвоночника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1EF11A8-E3CF-9D4E-8376-1B480EE96431}"/>
              </a:ext>
            </a:extLst>
          </p:cNvPr>
          <p:cNvSpPr/>
          <p:nvPr/>
        </p:nvSpPr>
        <p:spPr>
          <a:xfrm>
            <a:off x="9195998" y="2722032"/>
            <a:ext cx="2346385" cy="3023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ый треугольник 44">
            <a:extLst>
              <a:ext uri="{FF2B5EF4-FFF2-40B4-BE49-F238E27FC236}">
                <a16:creationId xmlns:a16="http://schemas.microsoft.com/office/drawing/2014/main" id="{429F48B3-C337-7043-9A04-74C53BDA987D}"/>
              </a:ext>
            </a:extLst>
          </p:cNvPr>
          <p:cNvSpPr/>
          <p:nvPr/>
        </p:nvSpPr>
        <p:spPr>
          <a:xfrm rot="8100000">
            <a:off x="10229312" y="2592627"/>
            <a:ext cx="292346" cy="29234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1755E6-F1D4-FD45-8115-7608C76CFA5C}"/>
              </a:ext>
            </a:extLst>
          </p:cNvPr>
          <p:cNvSpPr txBox="1"/>
          <p:nvPr/>
        </p:nvSpPr>
        <p:spPr>
          <a:xfrm>
            <a:off x="9308141" y="2885138"/>
            <a:ext cx="2130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Зафиксировать шейный отдел позвоночника и приступить к сердечно-легочной реанимации при отсутствии дыхания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CBC9DED2-3F5D-F84E-A051-2DAFE77A6ACF}"/>
              </a:ext>
            </a:extLst>
          </p:cNvPr>
          <p:cNvSpPr/>
          <p:nvPr/>
        </p:nvSpPr>
        <p:spPr>
          <a:xfrm>
            <a:off x="6228105" y="1859915"/>
            <a:ext cx="1319841" cy="5729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Montserrat" pitchFamily="2" charset="0"/>
              </a:rPr>
              <a:t>Действие 2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CBC9DED2-3F5D-F84E-A051-2DAFE77A6ACF}"/>
              </a:ext>
            </a:extLst>
          </p:cNvPr>
          <p:cNvSpPr/>
          <p:nvPr/>
        </p:nvSpPr>
        <p:spPr>
          <a:xfrm>
            <a:off x="9727698" y="1859915"/>
            <a:ext cx="1319841" cy="5729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Montserrat" pitchFamily="2" charset="0"/>
              </a:rPr>
              <a:t>Действие 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1EF11A8-E3CF-9D4E-8376-1B480EE96431}"/>
              </a:ext>
            </a:extLst>
          </p:cNvPr>
          <p:cNvSpPr/>
          <p:nvPr/>
        </p:nvSpPr>
        <p:spPr>
          <a:xfrm>
            <a:off x="2209397" y="2718115"/>
            <a:ext cx="2346385" cy="30270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id="{429F48B3-C337-7043-9A04-74C53BDA987D}"/>
              </a:ext>
            </a:extLst>
          </p:cNvPr>
          <p:cNvSpPr/>
          <p:nvPr/>
        </p:nvSpPr>
        <p:spPr>
          <a:xfrm rot="8100000">
            <a:off x="3242711" y="2588710"/>
            <a:ext cx="292346" cy="29234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CBC9DED2-3F5D-F84E-A051-2DAFE77A6ACF}"/>
              </a:ext>
            </a:extLst>
          </p:cNvPr>
          <p:cNvSpPr/>
          <p:nvPr/>
        </p:nvSpPr>
        <p:spPr>
          <a:xfrm>
            <a:off x="2733189" y="1843712"/>
            <a:ext cx="1319841" cy="5729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Montserrat" pitchFamily="2" charset="0"/>
              </a:rPr>
              <a:t>Действие 1</a:t>
            </a:r>
          </a:p>
        </p:txBody>
      </p:sp>
      <p:pic>
        <p:nvPicPr>
          <p:cNvPr id="31" name="Рисунок 3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201" y="4054690"/>
            <a:ext cx="1954809" cy="169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8876" y="4175198"/>
            <a:ext cx="1708030" cy="14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97682" y="4157946"/>
            <a:ext cx="1811547" cy="14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D1755E6-F1D4-FD45-8115-7608C76CFA5C}"/>
              </a:ext>
            </a:extLst>
          </p:cNvPr>
          <p:cNvSpPr txBox="1"/>
          <p:nvPr/>
        </p:nvSpPr>
        <p:spPr>
          <a:xfrm>
            <a:off x="2321540" y="2882251"/>
            <a:ext cx="2130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Уменьшить подвижность позвоночника, положив пострадавшего на ровную, жесткую, горизонтальную поверхность </a:t>
            </a:r>
          </a:p>
        </p:txBody>
      </p:sp>
    </p:spTree>
    <p:extLst>
      <p:ext uri="{BB962C8B-B14F-4D97-AF65-F5344CB8AC3E}">
        <p14:creationId xmlns:p14="http://schemas.microsoft.com/office/powerpoint/2010/main" val="3204500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231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202</cp:revision>
  <dcterms:created xsi:type="dcterms:W3CDTF">2020-08-16T10:24:24Z</dcterms:created>
  <dcterms:modified xsi:type="dcterms:W3CDTF">2021-06-24T07:20:24Z</dcterms:modified>
</cp:coreProperties>
</file>