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7" r:id="rId2"/>
    <p:sldId id="318" r:id="rId3"/>
    <p:sldId id="326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277" userDrawn="1">
          <p15:clr>
            <a:srgbClr val="A4A3A4"/>
          </p15:clr>
        </p15:guide>
        <p15:guide id="4" pos="746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3C7"/>
    <a:srgbClr val="002F6C"/>
    <a:srgbClr val="999899"/>
    <a:srgbClr val="80807F"/>
    <a:srgbClr val="EFEFEF"/>
    <a:srgbClr val="F6F6F8"/>
    <a:srgbClr val="0050B7"/>
    <a:srgbClr val="002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39"/>
    <p:restoredTop sz="97182"/>
  </p:normalViewPr>
  <p:slideViewPr>
    <p:cSldViewPr snapToGrid="0" snapToObjects="1">
      <p:cViewPr varScale="1">
        <p:scale>
          <a:sx n="72" d="100"/>
          <a:sy n="72" d="100"/>
        </p:scale>
        <p:origin x="1050" y="78"/>
      </p:cViewPr>
      <p:guideLst>
        <p:guide orient="horz" pos="2160"/>
        <p:guide pos="3840"/>
        <p:guide pos="1277"/>
        <p:guide pos="746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FDAC62-D2A2-F146-B557-087303B01A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E078F3-06E1-EB44-9581-657B1E73C7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FFC0D9-C5C9-3C40-96CC-305A0771DC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7A76E3-E50A-6547-B839-F879DA4B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6A7685-0982-334E-BBFD-61FCE8FC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522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C63FE7-6B5F-8046-BB15-23AA24F28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63FF06-A0EB-ED4E-A96D-97A4FEB4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1CF0D8-27ED-AC4B-9F26-E4C3A3DD64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AFB61-C505-7243-837C-E92FF0711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D3C3F39-ED65-134B-9345-EA970795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52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0854C53-EA3B-C143-BD16-E1EB39B1D6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6F0C1CF-556C-F74E-A7CA-A5FFDFB3E8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9D7DC6-742C-E54D-905D-87D57460A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17BE7-1631-EB4F-BF4F-8398831FA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415C3-8EE6-6F4C-8EBA-27DA299D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31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318212" y="0"/>
            <a:ext cx="287378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1" name="Рисунок 6">
            <a:extLst>
              <a:ext uri="{FF2B5EF4-FFF2-40B4-BE49-F238E27FC236}">
                <a16:creationId xmlns:a16="http://schemas.microsoft.com/office/drawing/2014/main" id="{A215DEF4-836D-1A4C-BC8C-9C2418407EF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61381" y="4099796"/>
            <a:ext cx="2756830" cy="2758204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13" name="Рисунок 12">
            <a:extLst>
              <a:ext uri="{FF2B5EF4-FFF2-40B4-BE49-F238E27FC236}">
                <a16:creationId xmlns:a16="http://schemas.microsoft.com/office/drawing/2014/main" id="{DACBF705-04CB-CC40-8B06-F704383F7CB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2" y="0"/>
            <a:ext cx="2757244" cy="4099795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21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73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30617" cy="6857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8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5630617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366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6">
            <a:extLst>
              <a:ext uri="{FF2B5EF4-FFF2-40B4-BE49-F238E27FC236}">
                <a16:creationId xmlns:a16="http://schemas.microsoft.com/office/drawing/2014/main" id="{FF07D537-FAF5-5341-83E4-D7521FB5CF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61382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51ED2199-D12D-F743-81FF-E6DF2F97178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3429000"/>
            <a:ext cx="2817395" cy="342899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12">
            <a:extLst>
              <a:ext uri="{FF2B5EF4-FFF2-40B4-BE49-F238E27FC236}">
                <a16:creationId xmlns:a16="http://schemas.microsoft.com/office/drawing/2014/main" id="{7D13E140-4769-284C-85F8-90093D78DF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61381" y="1"/>
            <a:ext cx="5630619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377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76690" y="1"/>
            <a:ext cx="2817397" cy="3429000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557205" y="2696309"/>
            <a:ext cx="2817397" cy="416169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283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4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8" name="Рисунок 6">
            <a:extLst>
              <a:ext uri="{FF2B5EF4-FFF2-40B4-BE49-F238E27FC236}">
                <a16:creationId xmlns:a16="http://schemas.microsoft.com/office/drawing/2014/main" id="{50E65BE1-8A35-2C46-AC8D-18F5A87C9DB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03326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9" name="Рисунок 6">
            <a:extLst>
              <a:ext uri="{FF2B5EF4-FFF2-40B4-BE49-F238E27FC236}">
                <a16:creationId xmlns:a16="http://schemas.microsoft.com/office/drawing/2014/main" id="{A9792C2E-31BA-B944-BA53-440B36DACEF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532628" y="2636323"/>
            <a:ext cx="2138208" cy="2138208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5" name="Рисунок 12">
            <a:extLst>
              <a:ext uri="{FF2B5EF4-FFF2-40B4-BE49-F238E27FC236}">
                <a16:creationId xmlns:a16="http://schemas.microsoft.com/office/drawing/2014/main" id="{363E9107-52A4-3F45-B4E3-F10768C648C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533908" y="2636323"/>
            <a:ext cx="2138209" cy="2138208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1424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6">
            <a:extLst>
              <a:ext uri="{FF2B5EF4-FFF2-40B4-BE49-F238E27FC236}">
                <a16:creationId xmlns:a16="http://schemas.microsoft.com/office/drawing/2014/main" id="{94BA7352-5EA9-3648-9D4B-5770673486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034538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6" name="Рисунок 6">
            <a:extLst>
              <a:ext uri="{FF2B5EF4-FFF2-40B4-BE49-F238E27FC236}">
                <a16:creationId xmlns:a16="http://schemas.microsoft.com/office/drawing/2014/main" id="{2114A8F1-A1B0-694A-867D-76E3293F455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496383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7" name="Рисунок 6">
            <a:extLst>
              <a:ext uri="{FF2B5EF4-FFF2-40B4-BE49-F238E27FC236}">
                <a16:creationId xmlns:a16="http://schemas.microsoft.com/office/drawing/2014/main" id="{0635163B-2479-F44D-BEBC-F63CC614CF8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958229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8" name="Рисунок 6">
            <a:extLst>
              <a:ext uri="{FF2B5EF4-FFF2-40B4-BE49-F238E27FC236}">
                <a16:creationId xmlns:a16="http://schemas.microsoft.com/office/drawing/2014/main" id="{AC3137CB-D513-0D42-953C-2467B46165E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20075" y="2034215"/>
            <a:ext cx="2294763" cy="2294762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882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3C6D5-492C-BB46-85EF-2BD39E9D0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9F1592-80D5-0848-9477-7A7065A37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0CCF581-D7D1-0A40-8D94-AB4B3D3AA8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463DD4-C413-8E4D-9E7D-02F81667A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6AD310B-E2B0-0847-B840-5B1695AE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4881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DA5DB6E5-E632-AA4A-BCC3-C0596E97791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34540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3" name="Рисунок 12">
            <a:extLst>
              <a:ext uri="{FF2B5EF4-FFF2-40B4-BE49-F238E27FC236}">
                <a16:creationId xmlns:a16="http://schemas.microsoft.com/office/drawing/2014/main" id="{0BD802A8-072D-8744-910D-90E678AAFEF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534387" y="2170606"/>
            <a:ext cx="2313268" cy="3531613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3" name="Рисунок 6">
            <a:extLst>
              <a:ext uri="{FF2B5EF4-FFF2-40B4-BE49-F238E27FC236}">
                <a16:creationId xmlns:a16="http://schemas.microsoft.com/office/drawing/2014/main" id="{1D035B0B-3559-2240-BC4D-8510EA0B52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30655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  <p:sp>
        <p:nvSpPr>
          <p:cNvPr id="14" name="Рисунок 6">
            <a:extLst>
              <a:ext uri="{FF2B5EF4-FFF2-40B4-BE49-F238E27FC236}">
                <a16:creationId xmlns:a16="http://schemas.microsoft.com/office/drawing/2014/main" id="{7C1FECD7-CF26-3947-88DE-ED75F78D70E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1237" y="2170606"/>
            <a:ext cx="2313269" cy="2959939"/>
          </a:xfrm>
          <a:prstGeom prst="rect">
            <a:avLst/>
          </a:prstGeom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57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2">
            <a:extLst>
              <a:ext uri="{FF2B5EF4-FFF2-40B4-BE49-F238E27FC236}">
                <a16:creationId xmlns:a16="http://schemas.microsoft.com/office/drawing/2014/main" id="{0992C8F8-C704-B84E-A123-65207C344CF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" y="0"/>
            <a:ext cx="12192000" cy="5900057"/>
          </a:xfrm>
          <a:prstGeom prst="rect">
            <a:avLst/>
          </a:prstGeom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txBody>
          <a:bodyPr vert="wordArtVert" anchor="ctr">
            <a:normAutofit/>
          </a:bodyPr>
          <a:lstStyle>
            <a:lvl1pPr marL="0" indent="0" algn="ctr">
              <a:buNone/>
              <a:defRPr sz="1000" b="1">
                <a:latin typeface="Montserrat" pitchFamily="2" charset="0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84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2AF1E7-E062-F74E-89FA-A4E5EEBE3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90A6E6-4AC4-4345-8B3B-D2DDF2C08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DE3E71-FD5F-9E47-938D-CA5B275F13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06346F-FA2A-A241-BBA6-602F1FF1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48D185-D0FC-084E-8F7F-133BAB8EE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60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A2933A-CECC-B54F-AF52-E7BDF1750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2648C9B-1167-4F46-B4E9-94BEFB583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5D650A9-EF84-C64A-9604-3AF5389B1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68FE85-D226-E742-93AF-89C6F40273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8A96E0-32EB-704D-92E8-0FAE59E0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1015B2-C17E-8343-92A8-C396D0B4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72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78F163-5B55-644A-AC35-C949875F3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91A6488-032C-6344-944C-23F10B846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EE05114-3216-B44B-9727-F6B164A76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90AB138-2478-D64D-93CC-CE790B392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DCCAC25-01B4-0348-951E-962177409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05E30A-D6D3-F74B-A0D4-E2E6344906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14A9BA-E45B-0543-A5A3-DB5FD4D0B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2010B99-5AAF-4B4C-BF9C-C6D7A488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7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B62D4-AFB5-0945-A246-A5F313C7D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7279C3-2DFE-8242-9CBF-46E5146E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58029E1-9118-444E-88D8-36701FDE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E627D63-0E8C-0C4F-B086-AE8F134BF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04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837790B-2AFA-434E-BD67-7B269CC99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91E6371-D8A2-8940-B085-288EBC957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72A0C9F-C834-AE4E-8254-AFEC9877B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87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829C-6195-6B4D-90B1-F2D5CC9D5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359BFA-296B-6642-BFB9-DD9BD52D2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4CD433-9473-4247-9008-E955C6EAC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5185FC-C46A-5A4C-9A9C-204AD56E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DADFB-EB18-0D4A-8B0F-3BD27701B1CD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F117D82-CDC3-0240-A0A3-6E4DEC70D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E28489-B5EB-C145-B9DC-5FE147CA0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E77577-A8E8-0A48-8553-6573E72912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56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id="{EF382CDB-164E-5644-A071-8C13E850DA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742363" y="0"/>
            <a:ext cx="3449637" cy="685800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Montserrat" pitchFamily="2" charset="0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98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6748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9" r:id="rId14"/>
    <p:sldLayoutId id="2147483663" r:id="rId15"/>
    <p:sldLayoutId id="2147483665" r:id="rId16"/>
    <p:sldLayoutId id="2147483664" r:id="rId17"/>
    <p:sldLayoutId id="2147483667" r:id="rId18"/>
    <p:sldLayoutId id="2147483670" r:id="rId19"/>
    <p:sldLayoutId id="2147483668" r:id="rId20"/>
    <p:sldLayoutId id="2147483666" r:id="rId2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C4CF03-DF6D-DD4E-A2CE-12D093F9483C}"/>
              </a:ext>
            </a:extLst>
          </p:cNvPr>
          <p:cNvSpPr txBox="1"/>
          <p:nvPr/>
        </p:nvSpPr>
        <p:spPr>
          <a:xfrm>
            <a:off x="6095999" y="4458665"/>
            <a:ext cx="5674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Montserrat" pitchFamily="2" charset="0"/>
              </a:rPr>
              <a:t>ОКАЗАНИЕ ПЕРВОЙ ПОМОЩИ ПОСТРАДАВШИМ НА ПРОИЗВОДСТВЕ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8AB44B-8596-194E-9655-B00D1522F310}"/>
              </a:ext>
            </a:extLst>
          </p:cNvPr>
          <p:cNvSpPr txBox="1"/>
          <p:nvPr/>
        </p:nvSpPr>
        <p:spPr>
          <a:xfrm>
            <a:off x="6096001" y="5746474"/>
            <a:ext cx="519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Montserrat" pitchFamily="2" charset="0"/>
              </a:rPr>
              <a:t>Модуль 6. Оценка состояния пострадавшего</a:t>
            </a:r>
          </a:p>
        </p:txBody>
      </p:sp>
    </p:spTree>
    <p:extLst>
      <p:ext uri="{BB962C8B-B14F-4D97-AF65-F5344CB8AC3E}">
        <p14:creationId xmlns:p14="http://schemas.microsoft.com/office/powerpoint/2010/main" val="141494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3429000"/>
            <a:ext cx="4357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Содержание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96AD22-432C-4D44-9F17-7F66437C5944}"/>
              </a:ext>
            </a:extLst>
          </p:cNvPr>
          <p:cNvSpPr txBox="1"/>
          <p:nvPr/>
        </p:nvSpPr>
        <p:spPr>
          <a:xfrm>
            <a:off x="7285740" y="4476404"/>
            <a:ext cx="435749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Подробный осмотр пострадавшего.</a:t>
            </a:r>
          </a:p>
          <a:p>
            <a:pPr marL="457200" indent="-457200">
              <a:spcAft>
                <a:spcPts val="1200"/>
              </a:spcAft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Понятие о травматическом шоке, причины и признаки.</a:t>
            </a:r>
          </a:p>
          <a:p>
            <a:pPr marL="457200" indent="-457200">
              <a:spcAft>
                <a:spcPts val="1200"/>
              </a:spcAft>
              <a:buFontTx/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Montserrat" pitchFamily="2" charset="0"/>
              </a:rPr>
              <a:t>Мероприятия по предупреждению развития травматического шока.</a:t>
            </a:r>
          </a:p>
        </p:txBody>
      </p:sp>
    </p:spTree>
    <p:extLst>
      <p:ext uri="{BB962C8B-B14F-4D97-AF65-F5344CB8AC3E}">
        <p14:creationId xmlns:p14="http://schemas.microsoft.com/office/powerpoint/2010/main" val="1867421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F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F18EA80-E60F-6E4E-8261-C193CBCFDBFF}"/>
              </a:ext>
            </a:extLst>
          </p:cNvPr>
          <p:cNvSpPr txBox="1"/>
          <p:nvPr/>
        </p:nvSpPr>
        <p:spPr>
          <a:xfrm>
            <a:off x="1711812" y="-1693593"/>
            <a:ext cx="5025166" cy="1107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1400" b="1" dirty="0">
                <a:solidFill>
                  <a:schemeClr val="bg1"/>
                </a:solidFill>
                <a:latin typeface="Montserrat" pitchFamily="2" charset="0"/>
              </a:rPr>
              <a:t>2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F97B81-68CA-DF4B-99D3-A88F3AEDC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41"/>
          <a:stretch/>
        </p:blipFill>
        <p:spPr>
          <a:xfrm>
            <a:off x="3711388" y="0"/>
            <a:ext cx="8480612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0D6EA10-78FC-A345-9513-E55C2A661323}"/>
              </a:ext>
            </a:extLst>
          </p:cNvPr>
          <p:cNvSpPr txBox="1"/>
          <p:nvPr/>
        </p:nvSpPr>
        <p:spPr>
          <a:xfrm>
            <a:off x="7285740" y="4114800"/>
            <a:ext cx="43574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" pitchFamily="2" charset="0"/>
              </a:rPr>
              <a:t>Понятие о травматическом шоке, причины и признаки</a:t>
            </a:r>
          </a:p>
        </p:txBody>
      </p:sp>
    </p:spTree>
    <p:extLst>
      <p:ext uri="{BB962C8B-B14F-4D97-AF65-F5344CB8AC3E}">
        <p14:creationId xmlns:p14="http://schemas.microsoft.com/office/powerpoint/2010/main" val="39028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0F17A370-AFE0-5342-AB66-7ECFAB2E0E9A}"/>
              </a:ext>
            </a:extLst>
          </p:cNvPr>
          <p:cNvSpPr/>
          <p:nvPr/>
        </p:nvSpPr>
        <p:spPr>
          <a:xfrm>
            <a:off x="2034539" y="983262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84200" dist="215900" dir="2700000" algn="tl" rotWithShape="0">
              <a:prstClr val="black">
                <a:alpha val="3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8A5E08-2C6B-D346-A81D-B790AC1407A1}"/>
              </a:ext>
            </a:extLst>
          </p:cNvPr>
          <p:cNvSpPr/>
          <p:nvPr/>
        </p:nvSpPr>
        <p:spPr>
          <a:xfrm rot="5400000">
            <a:off x="3076771" y="-139393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A673471-69DD-814C-AF1D-75BF79D44FDA}"/>
              </a:ext>
            </a:extLst>
          </p:cNvPr>
          <p:cNvSpPr/>
          <p:nvPr/>
        </p:nvSpPr>
        <p:spPr>
          <a:xfrm>
            <a:off x="4718161" y="983262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90BF6E8B-DC0F-3047-9F39-5AA3FCA76D48}"/>
              </a:ext>
            </a:extLst>
          </p:cNvPr>
          <p:cNvSpPr/>
          <p:nvPr/>
        </p:nvSpPr>
        <p:spPr>
          <a:xfrm>
            <a:off x="2034539" y="3708407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A3E9D1DB-A2BA-4F4C-866C-C679537DB67B}"/>
              </a:ext>
            </a:extLst>
          </p:cNvPr>
          <p:cNvSpPr/>
          <p:nvPr/>
        </p:nvSpPr>
        <p:spPr>
          <a:xfrm rot="5400000">
            <a:off x="3076796" y="2587180"/>
            <a:ext cx="81880" cy="2166392"/>
          </a:xfrm>
          <a:prstGeom prst="rect">
            <a:avLst/>
          </a:prstGeom>
          <a:solidFill>
            <a:srgbClr val="0063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D7ABF7B7-FB0E-C54C-96A7-70B03B98A201}"/>
              </a:ext>
            </a:extLst>
          </p:cNvPr>
          <p:cNvSpPr/>
          <p:nvPr/>
        </p:nvSpPr>
        <p:spPr>
          <a:xfrm>
            <a:off x="4718161" y="3708407"/>
            <a:ext cx="2166331" cy="21663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srgbClr val="999899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3BD6CAC7-438D-FC48-9E12-5EF61158202C}"/>
              </a:ext>
            </a:extLst>
          </p:cNvPr>
          <p:cNvSpPr/>
          <p:nvPr/>
        </p:nvSpPr>
        <p:spPr>
          <a:xfrm rot="5400000">
            <a:off x="5760419" y="2587180"/>
            <a:ext cx="81880" cy="2166392"/>
          </a:xfrm>
          <a:prstGeom prst="rect">
            <a:avLst/>
          </a:prstGeom>
          <a:solidFill>
            <a:srgbClr val="0063C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9FBAE5-F3BA-594E-A066-21DB2E2FCD18}"/>
              </a:ext>
            </a:extLst>
          </p:cNvPr>
          <p:cNvSpPr txBox="1"/>
          <p:nvPr/>
        </p:nvSpPr>
        <p:spPr>
          <a:xfrm>
            <a:off x="2214782" y="1771650"/>
            <a:ext cx="1837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Тяжелая травма </a:t>
            </a:r>
          </a:p>
          <a:p>
            <a:r>
              <a:rPr lang="ru-RU" sz="1400" dirty="0">
                <a:latin typeface="Montserrat" pitchFamily="2" charset="0"/>
              </a:rPr>
              <a:t>и сильное кровотечение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40EB826-E202-BE44-B31D-1A1700E52B4D}"/>
              </a:ext>
            </a:extLst>
          </p:cNvPr>
          <p:cNvSpPr txBox="1"/>
          <p:nvPr/>
        </p:nvSpPr>
        <p:spPr>
          <a:xfrm>
            <a:off x="4882551" y="1771650"/>
            <a:ext cx="1837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Нарушение дыхания и кровообращения (учащенное дыхание и сердцебиение)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7AC8706-607C-714A-951C-AC721145066D}"/>
              </a:ext>
            </a:extLst>
          </p:cNvPr>
          <p:cNvSpPr txBox="1"/>
          <p:nvPr/>
        </p:nvSpPr>
        <p:spPr>
          <a:xfrm>
            <a:off x="2214782" y="4572000"/>
            <a:ext cx="1837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>
                <a:latin typeface="Montserrat" pitchFamily="2" charset="0"/>
              </a:rPr>
              <a:t>Бледная, </a:t>
            </a:r>
            <a:r>
              <a:rPr lang="ru-RU" sz="1400" dirty="0">
                <a:latin typeface="Montserrat" pitchFamily="2" charset="0"/>
              </a:rPr>
              <a:t>холодная влажная кожа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3CFE6FB-CA70-4A4D-923F-8E759259069F}"/>
              </a:ext>
            </a:extLst>
          </p:cNvPr>
          <p:cNvSpPr txBox="1"/>
          <p:nvPr/>
        </p:nvSpPr>
        <p:spPr>
          <a:xfrm>
            <a:off x="4882551" y="4572000"/>
            <a:ext cx="1837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Montserrat" pitchFamily="2" charset="0"/>
              </a:rPr>
              <a:t>Возбуждение, сменяющееся апатией</a:t>
            </a: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F26EC0B7-F0DD-C146-B989-C73A389CD9B3}"/>
              </a:ext>
            </a:extLst>
          </p:cNvPr>
          <p:cNvSpPr/>
          <p:nvPr/>
        </p:nvSpPr>
        <p:spPr>
          <a:xfrm rot="5400000">
            <a:off x="5760387" y="-139393"/>
            <a:ext cx="81878" cy="2166339"/>
          </a:xfrm>
          <a:prstGeom prst="rect">
            <a:avLst/>
          </a:prstGeom>
          <a:solidFill>
            <a:srgbClr val="0063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B4D8EF3-65ED-4447-AEAF-B948DB43D803}"/>
              </a:ext>
            </a:extLst>
          </p:cNvPr>
          <p:cNvSpPr txBox="1"/>
          <p:nvPr/>
        </p:nvSpPr>
        <p:spPr>
          <a:xfrm>
            <a:off x="7539421" y="888783"/>
            <a:ext cx="3838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>
                <a:solidFill>
                  <a:srgbClr val="0063C7"/>
                </a:solidFill>
                <a:latin typeface="Montserrat" pitchFamily="2" charset="0"/>
              </a:rPr>
              <a:t>Травматический шок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32F569-767D-0848-BA3E-6F3B25A46CAD}"/>
              </a:ext>
            </a:extLst>
          </p:cNvPr>
          <p:cNvSpPr txBox="1"/>
          <p:nvPr/>
        </p:nvSpPr>
        <p:spPr>
          <a:xfrm>
            <a:off x="7539420" y="2774766"/>
            <a:ext cx="41211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Травматический шок — это серьезное состояние, развивающееся в результате тяжелой травмы и сильного кровотечения. 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Состояние вызывает тяжелые нарушения в работе всех систем организма, вплоть до смерти пострадавшего. </a:t>
            </a:r>
          </a:p>
          <a:p>
            <a:pPr>
              <a:spcAft>
                <a:spcPts val="1200"/>
              </a:spcAft>
            </a:pPr>
            <a:r>
              <a:rPr lang="ru-RU" sz="1400" dirty="0">
                <a:latin typeface="Montserrat" pitchFamily="2" charset="0"/>
              </a:rPr>
              <a:t>Выделяют </a:t>
            </a:r>
            <a:r>
              <a:rPr lang="ru-RU" sz="1200" b="1" dirty="0">
                <a:latin typeface="Adobe Fangsong Std R" pitchFamily="18" charset="-128"/>
                <a:ea typeface="Adobe Fangsong Std R" pitchFamily="18" charset="-128"/>
              </a:rPr>
              <a:t>4</a:t>
            </a:r>
            <a:r>
              <a:rPr lang="ru-RU" sz="1400" dirty="0">
                <a:latin typeface="Montserrat" pitchFamily="2" charset="0"/>
              </a:rPr>
              <a:t> основных признака травматического шока.</a:t>
            </a:r>
          </a:p>
        </p:txBody>
      </p: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22896CE9-550A-C44A-B055-38529DDF76EC}"/>
              </a:ext>
            </a:extLst>
          </p:cNvPr>
          <p:cNvCxnSpPr>
            <a:cxnSpLocks/>
          </p:cNvCxnSpPr>
          <p:nvPr/>
        </p:nvCxnSpPr>
        <p:spPr>
          <a:xfrm>
            <a:off x="2034540" y="6528175"/>
            <a:ext cx="10157460" cy="0"/>
          </a:xfrm>
          <a:prstGeom prst="line">
            <a:avLst/>
          </a:prstGeom>
          <a:ln w="3175">
            <a:solidFill>
              <a:srgbClr val="9998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8113D68-3BBC-5940-9D35-36CB36F18D27}"/>
              </a:ext>
            </a:extLst>
          </p:cNvPr>
          <p:cNvSpPr/>
          <p:nvPr/>
        </p:nvSpPr>
        <p:spPr>
          <a:xfrm>
            <a:off x="11854507" y="6312731"/>
            <a:ext cx="337494" cy="216313"/>
          </a:xfrm>
          <a:prstGeom prst="rect">
            <a:avLst/>
          </a:prstGeom>
          <a:solidFill>
            <a:srgbClr val="8080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latin typeface="Montserrat" pitchFamily="2" charset="0"/>
              </a:rPr>
              <a:t>8</a:t>
            </a:r>
          </a:p>
        </p:txBody>
      </p:sp>
      <p:sp>
        <p:nvSpPr>
          <p:cNvPr id="31" name="Треугольник 30">
            <a:extLst>
              <a:ext uri="{FF2B5EF4-FFF2-40B4-BE49-F238E27FC236}">
                <a16:creationId xmlns:a16="http://schemas.microsoft.com/office/drawing/2014/main" id="{7916B60C-35F4-584E-8FA5-B46C75BD791A}"/>
              </a:ext>
            </a:extLst>
          </p:cNvPr>
          <p:cNvSpPr/>
          <p:nvPr/>
        </p:nvSpPr>
        <p:spPr>
          <a:xfrm>
            <a:off x="11660538" y="6312731"/>
            <a:ext cx="193968" cy="216314"/>
          </a:xfrm>
          <a:prstGeom prst="triangle">
            <a:avLst>
              <a:gd name="adj" fmla="val 100000"/>
            </a:avLst>
          </a:prstGeom>
          <a:solidFill>
            <a:srgbClr val="999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BC12D8B-E788-994C-B41B-B4171D755D84}"/>
              </a:ext>
            </a:extLst>
          </p:cNvPr>
          <p:cNvSpPr txBox="1"/>
          <p:nvPr/>
        </p:nvSpPr>
        <p:spPr>
          <a:xfrm>
            <a:off x="2034540" y="6312731"/>
            <a:ext cx="39695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80807F"/>
                </a:solidFill>
                <a:latin typeface="Montserrat" pitchFamily="2" charset="0"/>
              </a:rPr>
              <a:t>2.0. </a:t>
            </a:r>
            <a:r>
              <a:rPr lang="ru-RU" sz="1200" dirty="0">
                <a:solidFill>
                  <a:srgbClr val="80807F"/>
                </a:solidFill>
                <a:latin typeface="Montserrat" pitchFamily="2" charset="0"/>
              </a:rPr>
              <a:t>Травматический шок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F41072E-12D5-3144-80D7-005FC97ED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0508" y="1137006"/>
            <a:ext cx="396520" cy="39652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0F41072E-12D5-3144-80D7-005FC97ED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751" y="1137006"/>
            <a:ext cx="396520" cy="396520"/>
          </a:xfrm>
          <a:prstGeom prst="rect">
            <a:avLst/>
          </a:prstGeom>
        </p:spPr>
      </p:pic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0F41072E-12D5-3144-80D7-005FC97ED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2273" y="3870680"/>
            <a:ext cx="396520" cy="396520"/>
          </a:xfrm>
          <a:prstGeom prst="rect">
            <a:avLst/>
          </a:prstGeom>
        </p:spPr>
      </p:pic>
      <p:pic>
        <p:nvPicPr>
          <p:cNvPr id="39" name="Рисунок 38">
            <a:extLst>
              <a:ext uri="{FF2B5EF4-FFF2-40B4-BE49-F238E27FC236}">
                <a16:creationId xmlns:a16="http://schemas.microsoft.com/office/drawing/2014/main" id="{0F41072E-12D5-3144-80D7-005FC97ED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8751" y="3872445"/>
            <a:ext cx="396520" cy="39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356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</TotalTime>
  <Words>111</Words>
  <Application>Microsoft Office PowerPoint</Application>
  <PresentationFormat>Широкоэкранный</PresentationFormat>
  <Paragraphs>19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Adobe Fangsong Std R</vt:lpstr>
      <vt:lpstr>Arial</vt:lpstr>
      <vt:lpstr>Calibri</vt:lpstr>
      <vt:lpstr>Calibri Light</vt:lpstr>
      <vt:lpstr>Montserrat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Ирина Устинова</cp:lastModifiedBy>
  <cp:revision>141</cp:revision>
  <dcterms:created xsi:type="dcterms:W3CDTF">2020-08-16T10:24:24Z</dcterms:created>
  <dcterms:modified xsi:type="dcterms:W3CDTF">2021-06-23T08:49:35Z</dcterms:modified>
</cp:coreProperties>
</file>